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3"/>
  </p:notesMasterIdLst>
  <p:handoutMasterIdLst>
    <p:handoutMasterId r:id="rId14"/>
  </p:handoutMasterIdLst>
  <p:sldIdLst>
    <p:sldId id="256" r:id="rId2"/>
    <p:sldId id="257" r:id="rId3"/>
    <p:sldId id="258" r:id="rId4"/>
    <p:sldId id="267" r:id="rId5"/>
    <p:sldId id="273" r:id="rId6"/>
    <p:sldId id="261" r:id="rId7"/>
    <p:sldId id="271" r:id="rId8"/>
    <p:sldId id="268" r:id="rId9"/>
    <p:sldId id="269" r:id="rId10"/>
    <p:sldId id="274" r:id="rId11"/>
    <p:sldId id="270" r:id="rId12"/>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9298" autoAdjust="0"/>
  </p:normalViewPr>
  <p:slideViewPr>
    <p:cSldViewPr snapToGrid="0">
      <p:cViewPr varScale="1">
        <p:scale>
          <a:sx n="104" d="100"/>
          <a:sy n="104" d="100"/>
        </p:scale>
        <p:origin x="-35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84" y="6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DB088F39-9E83-45FA-A091-7E9647107678}" type="datetimeFigureOut">
              <a:rPr lang="en-AU" smtClean="0"/>
              <a:t>26/11/15</a:t>
            </a:fld>
            <a:endParaRPr lang="en-AU"/>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240A7F83-74F0-428E-B47F-52C4878B7609}" type="slidenum">
              <a:rPr lang="en-AU" smtClean="0"/>
              <a:t>‹#›</a:t>
            </a:fld>
            <a:endParaRPr lang="en-AU"/>
          </a:p>
        </p:txBody>
      </p:sp>
    </p:spTree>
    <p:extLst>
      <p:ext uri="{BB962C8B-B14F-4D97-AF65-F5344CB8AC3E}">
        <p14:creationId xmlns:p14="http://schemas.microsoft.com/office/powerpoint/2010/main" val="1442126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B07E4AC-ACF2-4048-82AB-6DCCB083E58D}" type="datetimeFigureOut">
              <a:rPr lang="en-AU" smtClean="0"/>
              <a:t>26/11/15</a:t>
            </a:fld>
            <a:endParaRPr lang="en-AU"/>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4365E15-0080-4B18-8C68-F1DA1D8038A9}" type="slidenum">
              <a:rPr lang="en-AU" smtClean="0"/>
              <a:t>‹#›</a:t>
            </a:fld>
            <a:endParaRPr lang="en-AU"/>
          </a:p>
        </p:txBody>
      </p:sp>
      <p:sp>
        <p:nvSpPr>
          <p:cNvPr id="8" name="Slide Image Placeholder 7"/>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AU"/>
          </a:p>
        </p:txBody>
      </p:sp>
    </p:spTree>
    <p:extLst>
      <p:ext uri="{BB962C8B-B14F-4D97-AF65-F5344CB8AC3E}">
        <p14:creationId xmlns:p14="http://schemas.microsoft.com/office/powerpoint/2010/main" val="26506247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a:prstGeom prst="rect">
            <a:avLst/>
          </a:prstGeom>
        </p:spPr>
      </p:sp>
      <p:sp>
        <p:nvSpPr>
          <p:cNvPr id="3" name="Notes Placeholder 2"/>
          <p:cNvSpPr>
            <a:spLocks noGrp="1"/>
          </p:cNvSpPr>
          <p:nvPr>
            <p:ph type="body" idx="1"/>
          </p:nvPr>
        </p:nvSpPr>
        <p:spPr/>
        <p:txBody>
          <a:bodyPr/>
          <a:lstStyle/>
          <a:p>
            <a:r>
              <a:rPr lang="en-AU" dirty="0" smtClean="0"/>
              <a:t>Today</a:t>
            </a:r>
            <a:r>
              <a:rPr lang="en-AU" baseline="0" dirty="0" smtClean="0"/>
              <a:t> I’m going to share a simple message and that is that people passion and determination can reap the greatest rewards.</a:t>
            </a:r>
            <a:endParaRPr lang="en-AU" dirty="0" smtClean="0"/>
          </a:p>
          <a:p>
            <a:r>
              <a:rPr lang="en-AU" dirty="0" smtClean="0"/>
              <a:t>Landcare</a:t>
            </a:r>
            <a:r>
              <a:rPr lang="en-AU" baseline="0" dirty="0" smtClean="0"/>
              <a:t> is about connecting people and healthy landscapes, this was never truer than at the 2015 SA Arid Lands Women’s Retreat held in Marree. Here community was at the centre of Natural Resources Management in a way that had not been done before in the SA Arid Lands Region.</a:t>
            </a:r>
          </a:p>
          <a:p>
            <a:r>
              <a:rPr lang="en-AU" baseline="0" dirty="0" smtClean="0"/>
              <a:t>Similar women’s events have occurred in QLD, VIC and southern SA, however this event was the first of it’s kind to occur in outback SA and over one and half days women from around the Arid Lands region and beyond gathered to learn, be inspired and relax.</a:t>
            </a:r>
            <a:endParaRPr lang="en-AU" dirty="0"/>
          </a:p>
        </p:txBody>
      </p:sp>
      <p:sp>
        <p:nvSpPr>
          <p:cNvPr id="4" name="Slide Number Placeholder 3"/>
          <p:cNvSpPr>
            <a:spLocks noGrp="1"/>
          </p:cNvSpPr>
          <p:nvPr>
            <p:ph type="sldNum" sz="quarter" idx="10"/>
          </p:nvPr>
        </p:nvSpPr>
        <p:spPr/>
        <p:txBody>
          <a:bodyPr/>
          <a:lstStyle/>
          <a:p>
            <a:fld id="{44365E15-0080-4B18-8C68-F1DA1D8038A9}" type="slidenum">
              <a:rPr lang="en-AU" smtClean="0"/>
              <a:t>1</a:t>
            </a:fld>
            <a:endParaRPr lang="en-AU"/>
          </a:p>
        </p:txBody>
      </p:sp>
    </p:spTree>
    <p:extLst>
      <p:ext uri="{BB962C8B-B14F-4D97-AF65-F5344CB8AC3E}">
        <p14:creationId xmlns:p14="http://schemas.microsoft.com/office/powerpoint/2010/main" val="222282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Take home message</a:t>
            </a:r>
            <a:endParaRPr lang="en-AU" dirty="0"/>
          </a:p>
        </p:txBody>
      </p:sp>
      <p:sp>
        <p:nvSpPr>
          <p:cNvPr id="4" name="Slide Number Placeholder 3"/>
          <p:cNvSpPr>
            <a:spLocks noGrp="1"/>
          </p:cNvSpPr>
          <p:nvPr>
            <p:ph type="sldNum" sz="quarter" idx="10"/>
          </p:nvPr>
        </p:nvSpPr>
        <p:spPr/>
        <p:txBody>
          <a:bodyPr/>
          <a:lstStyle/>
          <a:p>
            <a:fld id="{44365E15-0080-4B18-8C68-F1DA1D8038A9}" type="slidenum">
              <a:rPr lang="en-AU" smtClean="0"/>
              <a:t>10</a:t>
            </a:fld>
            <a:endParaRPr lang="en-AU"/>
          </a:p>
        </p:txBody>
      </p:sp>
    </p:spTree>
    <p:extLst>
      <p:ext uri="{BB962C8B-B14F-4D97-AF65-F5344CB8AC3E}">
        <p14:creationId xmlns:p14="http://schemas.microsoft.com/office/powerpoint/2010/main" val="416154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4365E15-0080-4B18-8C68-F1DA1D8038A9}" type="slidenum">
              <a:rPr lang="en-AU" smtClean="0"/>
              <a:t>11</a:t>
            </a:fld>
            <a:endParaRPr lang="en-AU"/>
          </a:p>
        </p:txBody>
      </p:sp>
    </p:spTree>
    <p:extLst>
      <p:ext uri="{BB962C8B-B14F-4D97-AF65-F5344CB8AC3E}">
        <p14:creationId xmlns:p14="http://schemas.microsoft.com/office/powerpoint/2010/main" val="429068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a:prstGeom prst="rect">
            <a:avLst/>
          </a:prstGeom>
        </p:spPr>
      </p:sp>
      <p:sp>
        <p:nvSpPr>
          <p:cNvPr id="3" name="Notes Placeholder 2"/>
          <p:cNvSpPr>
            <a:spLocks noGrp="1"/>
          </p:cNvSpPr>
          <p:nvPr>
            <p:ph type="body" idx="1"/>
          </p:nvPr>
        </p:nvSpPr>
        <p:spPr/>
        <p:txBody>
          <a:bodyPr/>
          <a:lstStyle/>
          <a:p>
            <a:r>
              <a:rPr lang="en-AU" dirty="0" smtClean="0"/>
              <a:t>The SA Arid Lands NRM Region occupies 50% of SA</a:t>
            </a:r>
            <a:r>
              <a:rPr lang="en-AU" baseline="0" dirty="0" smtClean="0"/>
              <a:t> or around 500,000 km2 however with less than 2% of the population in the state bringing people together for any event is hard work. The SA Arid Lands is sheep and cattle country, no cropping at all. There were many challenges, one being to find a central-</a:t>
            </a:r>
            <a:r>
              <a:rPr lang="en-AU" baseline="0" dirty="0" err="1" smtClean="0"/>
              <a:t>ish</a:t>
            </a:r>
            <a:r>
              <a:rPr lang="en-AU" baseline="0" dirty="0" smtClean="0"/>
              <a:t> meeting point of the region and Marree seemed like the first logical place to host the inaugural women’s retreat.</a:t>
            </a:r>
            <a:endParaRPr lang="en-AU" dirty="0"/>
          </a:p>
        </p:txBody>
      </p:sp>
      <p:sp>
        <p:nvSpPr>
          <p:cNvPr id="4" name="Slide Number Placeholder 3"/>
          <p:cNvSpPr>
            <a:spLocks noGrp="1"/>
          </p:cNvSpPr>
          <p:nvPr>
            <p:ph type="sldNum" sz="quarter" idx="10"/>
          </p:nvPr>
        </p:nvSpPr>
        <p:spPr/>
        <p:txBody>
          <a:bodyPr/>
          <a:lstStyle/>
          <a:p>
            <a:fld id="{44365E15-0080-4B18-8C68-F1DA1D8038A9}" type="slidenum">
              <a:rPr lang="en-AU" smtClean="0"/>
              <a:t>2</a:t>
            </a:fld>
            <a:endParaRPr lang="en-AU"/>
          </a:p>
        </p:txBody>
      </p:sp>
    </p:spTree>
    <p:extLst>
      <p:ext uri="{BB962C8B-B14F-4D97-AF65-F5344CB8AC3E}">
        <p14:creationId xmlns:p14="http://schemas.microsoft.com/office/powerpoint/2010/main" val="250947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a:prstGeom prst="rect">
            <a:avLst/>
          </a:prstGeom>
        </p:spPr>
      </p:sp>
      <p:sp>
        <p:nvSpPr>
          <p:cNvPr id="3" name="Notes Placeholder 2"/>
          <p:cNvSpPr>
            <a:spLocks noGrp="1"/>
          </p:cNvSpPr>
          <p:nvPr>
            <p:ph type="body" idx="1"/>
          </p:nvPr>
        </p:nvSpPr>
        <p:spPr/>
        <p:txBody>
          <a:bodyPr/>
          <a:lstStyle/>
          <a:p>
            <a:r>
              <a:rPr lang="en-AU" dirty="0" smtClean="0"/>
              <a:t>Another challenge was pulling it</a:t>
            </a:r>
            <a:r>
              <a:rPr lang="en-AU" baseline="0" dirty="0" smtClean="0"/>
              <a:t> all off. Thankfully the organising crew were local women with many talents up their sleeves. These 4 inspiring women and myself brought it all together.</a:t>
            </a:r>
            <a:endParaRPr lang="en-AU" dirty="0"/>
          </a:p>
        </p:txBody>
      </p:sp>
      <p:sp>
        <p:nvSpPr>
          <p:cNvPr id="4" name="Slide Number Placeholder 3"/>
          <p:cNvSpPr>
            <a:spLocks noGrp="1"/>
          </p:cNvSpPr>
          <p:nvPr>
            <p:ph type="sldNum" sz="quarter" idx="10"/>
          </p:nvPr>
        </p:nvSpPr>
        <p:spPr/>
        <p:txBody>
          <a:bodyPr/>
          <a:lstStyle/>
          <a:p>
            <a:fld id="{44365E15-0080-4B18-8C68-F1DA1D8038A9}" type="slidenum">
              <a:rPr lang="en-AU" smtClean="0"/>
              <a:t>3</a:t>
            </a:fld>
            <a:endParaRPr lang="en-AU"/>
          </a:p>
        </p:txBody>
      </p:sp>
    </p:spTree>
    <p:extLst>
      <p:ext uri="{BB962C8B-B14F-4D97-AF65-F5344CB8AC3E}">
        <p14:creationId xmlns:p14="http://schemas.microsoft.com/office/powerpoint/2010/main" val="74614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a:prstGeom prst="rect">
            <a:avLst/>
          </a:prstGeom>
        </p:spPr>
      </p:sp>
      <p:sp>
        <p:nvSpPr>
          <p:cNvPr id="3" name="Notes Placeholder 2"/>
          <p:cNvSpPr>
            <a:spLocks noGrp="1"/>
          </p:cNvSpPr>
          <p:nvPr>
            <p:ph type="body" idx="1"/>
          </p:nvPr>
        </p:nvSpPr>
        <p:spPr/>
        <p:txBody>
          <a:bodyPr/>
          <a:lstStyle/>
          <a:p>
            <a:r>
              <a:rPr lang="en-AU" dirty="0" smtClean="0"/>
              <a:t>The clue</a:t>
            </a:r>
            <a:r>
              <a:rPr lang="en-AU" baseline="0" dirty="0" smtClean="0"/>
              <a:t> is in the title RETREAT. Jess made it very clear from the start if you want to get pastoral women avoid words like conference, forum, seminar, symposium and meeting. It’s so simple yet clever marketing skills by using the word retreat conjures up the thought of luxury, relaxation, pampering and indulgence. The word RETREAT was effectively our ‘hook’, once we had people interested they then looked into what we were offering. Instead of ‘throwing’ NRM and government in their faces we weaved into the program so that it still fulfilled all NLP milestones and SUSAG deliverables and it fit in with NRM but we made it Modern.</a:t>
            </a:r>
            <a:endParaRPr lang="en-AU" dirty="0"/>
          </a:p>
        </p:txBody>
      </p:sp>
      <p:sp>
        <p:nvSpPr>
          <p:cNvPr id="4" name="Slide Number Placeholder 3"/>
          <p:cNvSpPr>
            <a:spLocks noGrp="1"/>
          </p:cNvSpPr>
          <p:nvPr>
            <p:ph type="sldNum" sz="quarter" idx="10"/>
          </p:nvPr>
        </p:nvSpPr>
        <p:spPr/>
        <p:txBody>
          <a:bodyPr/>
          <a:lstStyle/>
          <a:p>
            <a:fld id="{44365E15-0080-4B18-8C68-F1DA1D8038A9}" type="slidenum">
              <a:rPr lang="en-AU" smtClean="0"/>
              <a:t>4</a:t>
            </a:fld>
            <a:endParaRPr lang="en-AU"/>
          </a:p>
        </p:txBody>
      </p:sp>
    </p:spTree>
    <p:extLst>
      <p:ext uri="{BB962C8B-B14F-4D97-AF65-F5344CB8AC3E}">
        <p14:creationId xmlns:p14="http://schemas.microsoft.com/office/powerpoint/2010/main" val="340154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4365E15-0080-4B18-8C68-F1DA1D8038A9}" type="slidenum">
              <a:rPr lang="en-AU" smtClean="0"/>
              <a:t>5</a:t>
            </a:fld>
            <a:endParaRPr lang="en-AU"/>
          </a:p>
        </p:txBody>
      </p:sp>
    </p:spTree>
    <p:extLst>
      <p:ext uri="{BB962C8B-B14F-4D97-AF65-F5344CB8AC3E}">
        <p14:creationId xmlns:p14="http://schemas.microsoft.com/office/powerpoint/2010/main" val="231514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a:prstGeom prst="rect">
            <a:avLst/>
          </a:prstGeom>
        </p:spPr>
      </p:sp>
      <p:sp>
        <p:nvSpPr>
          <p:cNvPr id="3" name="Notes Placeholder 2"/>
          <p:cNvSpPr>
            <a:spLocks noGrp="1"/>
          </p:cNvSpPr>
          <p:nvPr>
            <p:ph type="body" idx="1"/>
          </p:nvPr>
        </p:nvSpPr>
        <p:spPr/>
        <p:txBody>
          <a:bodyPr/>
          <a:lstStyle/>
          <a:p>
            <a:r>
              <a:rPr lang="en-AU" dirty="0" smtClean="0"/>
              <a:t>We</a:t>
            </a:r>
            <a:r>
              <a:rPr lang="en-AU" baseline="0" dirty="0" smtClean="0"/>
              <a:t> aimed to create an event to promote natural resource management in a clever and modern way – where NRM was interspersed throughout the program and intertwined through the four key themes of the retreat.</a:t>
            </a:r>
            <a:endParaRPr lang="en-AU" dirty="0"/>
          </a:p>
        </p:txBody>
      </p:sp>
      <p:sp>
        <p:nvSpPr>
          <p:cNvPr id="4" name="Slide Number Placeholder 3"/>
          <p:cNvSpPr>
            <a:spLocks noGrp="1"/>
          </p:cNvSpPr>
          <p:nvPr>
            <p:ph type="sldNum" sz="quarter" idx="10"/>
          </p:nvPr>
        </p:nvSpPr>
        <p:spPr/>
        <p:txBody>
          <a:bodyPr/>
          <a:lstStyle/>
          <a:p>
            <a:fld id="{44365E15-0080-4B18-8C68-F1DA1D8038A9}" type="slidenum">
              <a:rPr lang="en-AU" smtClean="0"/>
              <a:t>6</a:t>
            </a:fld>
            <a:endParaRPr lang="en-AU"/>
          </a:p>
        </p:txBody>
      </p:sp>
    </p:spTree>
    <p:extLst>
      <p:ext uri="{BB962C8B-B14F-4D97-AF65-F5344CB8AC3E}">
        <p14:creationId xmlns:p14="http://schemas.microsoft.com/office/powerpoint/2010/main" val="270026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Paddock to Plate: Blending science and </a:t>
            </a:r>
            <a:r>
              <a:rPr lang="en-AU" dirty="0" err="1" smtClean="0"/>
              <a:t>nrm</a:t>
            </a:r>
            <a:r>
              <a:rPr lang="en-AU" dirty="0" smtClean="0"/>
              <a:t> to discuss nurturing, harvesting and preparing native plants not only for soil stabilisation, feed for sheep and cattle but the practical applications of native plants in every day cooking at home</a:t>
            </a:r>
          </a:p>
          <a:p>
            <a:r>
              <a:rPr lang="en-AU" dirty="0" smtClean="0"/>
              <a:t>Interactive – it was just a sit and listen – it </a:t>
            </a:r>
            <a:r>
              <a:rPr lang="en-AU" smtClean="0"/>
              <a:t>was participatory</a:t>
            </a:r>
            <a:r>
              <a:rPr lang="en-AU" baseline="0" smtClean="0"/>
              <a:t> and engaging.</a:t>
            </a:r>
            <a:endParaRPr lang="en-AU" dirty="0"/>
          </a:p>
        </p:txBody>
      </p:sp>
      <p:sp>
        <p:nvSpPr>
          <p:cNvPr id="4" name="Slide Number Placeholder 3"/>
          <p:cNvSpPr>
            <a:spLocks noGrp="1"/>
          </p:cNvSpPr>
          <p:nvPr>
            <p:ph type="sldNum" sz="quarter" idx="10"/>
          </p:nvPr>
        </p:nvSpPr>
        <p:spPr/>
        <p:txBody>
          <a:bodyPr/>
          <a:lstStyle/>
          <a:p>
            <a:fld id="{44365E15-0080-4B18-8C68-F1DA1D8038A9}" type="slidenum">
              <a:rPr lang="en-AU" smtClean="0"/>
              <a:t>7</a:t>
            </a:fld>
            <a:endParaRPr lang="en-AU"/>
          </a:p>
        </p:txBody>
      </p:sp>
    </p:spTree>
    <p:extLst>
      <p:ext uri="{BB962C8B-B14F-4D97-AF65-F5344CB8AC3E}">
        <p14:creationId xmlns:p14="http://schemas.microsoft.com/office/powerpoint/2010/main" val="324983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did we learn?</a:t>
            </a:r>
            <a:endParaRPr lang="en-AU" dirty="0"/>
          </a:p>
        </p:txBody>
      </p:sp>
      <p:sp>
        <p:nvSpPr>
          <p:cNvPr id="4" name="Slide Number Placeholder 3"/>
          <p:cNvSpPr>
            <a:spLocks noGrp="1"/>
          </p:cNvSpPr>
          <p:nvPr>
            <p:ph type="sldNum" sz="quarter" idx="10"/>
          </p:nvPr>
        </p:nvSpPr>
        <p:spPr/>
        <p:txBody>
          <a:bodyPr/>
          <a:lstStyle/>
          <a:p>
            <a:fld id="{44365E15-0080-4B18-8C68-F1DA1D8038A9}" type="slidenum">
              <a:rPr lang="en-AU" smtClean="0"/>
              <a:t>8</a:t>
            </a:fld>
            <a:endParaRPr lang="en-AU"/>
          </a:p>
        </p:txBody>
      </p:sp>
    </p:spTree>
    <p:extLst>
      <p:ext uri="{BB962C8B-B14F-4D97-AF65-F5344CB8AC3E}">
        <p14:creationId xmlns:p14="http://schemas.microsoft.com/office/powerpoint/2010/main" val="71094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4365E15-0080-4B18-8C68-F1DA1D8038A9}" type="slidenum">
              <a:rPr lang="en-AU" smtClean="0"/>
              <a:t>9</a:t>
            </a:fld>
            <a:endParaRPr lang="en-AU"/>
          </a:p>
        </p:txBody>
      </p:sp>
    </p:spTree>
    <p:extLst>
      <p:ext uri="{BB962C8B-B14F-4D97-AF65-F5344CB8AC3E}">
        <p14:creationId xmlns:p14="http://schemas.microsoft.com/office/powerpoint/2010/main" val="120900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124046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157150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200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345745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5501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284709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342417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311979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20801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64871-1265-44FA-9BC7-F76DBEE92A42}" type="datetimeFigureOut">
              <a:rPr lang="en-AU" smtClean="0"/>
              <a:t>26/11/15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319736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B64871-1265-44FA-9BC7-F76DBEE92A42}" type="datetimeFigureOut">
              <a:rPr lang="en-AU" smtClean="0"/>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232999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B64871-1265-44FA-9BC7-F76DBEE92A42}" type="datetimeFigureOut">
              <a:rPr lang="en-AU" smtClean="0"/>
              <a:t>26/11/15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366296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B64871-1265-44FA-9BC7-F76DBEE92A42}" type="datetimeFigureOut">
              <a:rPr lang="en-AU" smtClean="0"/>
              <a:t>26/11/15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192860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64871-1265-44FA-9BC7-F76DBEE92A42}" type="datetimeFigureOut">
              <a:rPr lang="en-AU" smtClean="0"/>
              <a:t>26/11/15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109891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64871-1265-44FA-9BC7-F76DBEE92A42}" type="datetimeFigureOut">
              <a:rPr lang="en-AU" smtClean="0"/>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317752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64871-1265-44FA-9BC7-F76DBEE92A42}" type="datetimeFigureOut">
              <a:rPr lang="en-AU" smtClean="0"/>
              <a:t>26/11/15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07F550-4541-41F0-8742-635729BE3EED}" type="slidenum">
              <a:rPr lang="en-AU" smtClean="0"/>
              <a:t>‹#›</a:t>
            </a:fld>
            <a:endParaRPr lang="en-AU"/>
          </a:p>
        </p:txBody>
      </p:sp>
    </p:spTree>
    <p:extLst>
      <p:ext uri="{BB962C8B-B14F-4D97-AF65-F5344CB8AC3E}">
        <p14:creationId xmlns:p14="http://schemas.microsoft.com/office/powerpoint/2010/main" val="4185676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B64871-1265-44FA-9BC7-F76DBEE92A42}" type="datetimeFigureOut">
              <a:rPr lang="en-AU" smtClean="0"/>
              <a:t>26/11/15</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D07F550-4541-41F0-8742-635729BE3EED}" type="slidenum">
              <a:rPr lang="en-AU" smtClean="0"/>
              <a:t>‹#›</a:t>
            </a:fld>
            <a:endParaRPr lang="en-AU"/>
          </a:p>
        </p:txBody>
      </p:sp>
    </p:spTree>
    <p:extLst>
      <p:ext uri="{BB962C8B-B14F-4D97-AF65-F5344CB8AC3E}">
        <p14:creationId xmlns:p14="http://schemas.microsoft.com/office/powerpoint/2010/main" val="30437459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449" y="3250104"/>
            <a:ext cx="7766936" cy="901918"/>
          </a:xfrm>
        </p:spPr>
        <p:txBody>
          <a:bodyPr/>
          <a:lstStyle/>
          <a:p>
            <a:pPr algn="ctr"/>
            <a:r>
              <a:rPr lang="en-AU" sz="800" b="1" dirty="0" smtClean="0">
                <a:solidFill>
                  <a:srgbClr val="F127E3"/>
                </a:solidFill>
              </a:rPr>
              <a:t/>
            </a:r>
            <a:br>
              <a:rPr lang="en-AU" sz="800" b="1" dirty="0" smtClean="0">
                <a:solidFill>
                  <a:srgbClr val="F127E3"/>
                </a:solidFill>
              </a:rPr>
            </a:br>
            <a:r>
              <a:rPr lang="en-AU" dirty="0" smtClean="0">
                <a:solidFill>
                  <a:srgbClr val="F127E3"/>
                </a:solidFill>
              </a:rPr>
              <a:t>Marree, South Australia</a:t>
            </a:r>
            <a:endParaRPr lang="en-AU" dirty="0">
              <a:solidFill>
                <a:srgbClr val="F127E3"/>
              </a:solidFill>
            </a:endParaRPr>
          </a:p>
        </p:txBody>
      </p:sp>
      <p:sp>
        <p:nvSpPr>
          <p:cNvPr id="3" name="Subtitle 2"/>
          <p:cNvSpPr>
            <a:spLocks noGrp="1"/>
          </p:cNvSpPr>
          <p:nvPr>
            <p:ph type="subTitle" idx="1"/>
          </p:nvPr>
        </p:nvSpPr>
        <p:spPr>
          <a:xfrm>
            <a:off x="1057321" y="4926227"/>
            <a:ext cx="7727550" cy="1120347"/>
          </a:xfrm>
        </p:spPr>
        <p:txBody>
          <a:bodyPr>
            <a:normAutofit lnSpcReduction="10000"/>
          </a:bodyPr>
          <a:lstStyle/>
          <a:p>
            <a:pPr algn="ctr"/>
            <a:r>
              <a:rPr lang="en-AU" dirty="0" smtClean="0"/>
              <a:t>Presented by </a:t>
            </a:r>
          </a:p>
          <a:p>
            <a:pPr algn="ctr"/>
            <a:r>
              <a:rPr lang="en-AU" dirty="0" smtClean="0"/>
              <a:t>Lisa Stevens, Regional Landcare Facilitator (SA Arid Lands NRM) and</a:t>
            </a:r>
          </a:p>
          <a:p>
            <a:pPr algn="ctr"/>
            <a:r>
              <a:rPr lang="en-AU" dirty="0" smtClean="0"/>
              <a:t> Jess Bell, Pastoralist (</a:t>
            </a:r>
            <a:r>
              <a:rPr lang="en-AU" dirty="0" err="1" smtClean="0"/>
              <a:t>Dulkanina</a:t>
            </a:r>
            <a:r>
              <a:rPr lang="en-AU" dirty="0" smtClean="0"/>
              <a:t> Station, Birdsville Track)</a:t>
            </a:r>
            <a:endParaRPr lang="en-AU" dirty="0"/>
          </a:p>
        </p:txBody>
      </p:sp>
      <p:sp>
        <p:nvSpPr>
          <p:cNvPr id="4" name="TextBox 3"/>
          <p:cNvSpPr txBox="1"/>
          <p:nvPr/>
        </p:nvSpPr>
        <p:spPr>
          <a:xfrm>
            <a:off x="527221" y="668712"/>
            <a:ext cx="7158681" cy="1938992"/>
          </a:xfrm>
          <a:prstGeom prst="rect">
            <a:avLst/>
          </a:prstGeom>
          <a:noFill/>
        </p:spPr>
        <p:txBody>
          <a:bodyPr wrap="square" rtlCol="0">
            <a:spAutoFit/>
          </a:bodyPr>
          <a:lstStyle/>
          <a:p>
            <a:pPr algn="ctr"/>
            <a:r>
              <a:rPr lang="en-AU" sz="6000" b="1" dirty="0">
                <a:solidFill>
                  <a:srgbClr val="F127E3"/>
                </a:solidFill>
              </a:rPr>
              <a:t>SA Arid Lands </a:t>
            </a:r>
            <a:br>
              <a:rPr lang="en-AU" sz="6000" b="1" dirty="0">
                <a:solidFill>
                  <a:srgbClr val="F127E3"/>
                </a:solidFill>
              </a:rPr>
            </a:br>
            <a:r>
              <a:rPr lang="en-AU" sz="6000" b="1" dirty="0">
                <a:solidFill>
                  <a:srgbClr val="F127E3"/>
                </a:solidFill>
              </a:rPr>
              <a:t>Women’s Retreat</a:t>
            </a:r>
            <a:endParaRPr lang="en-AU" sz="6000"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3912" y="431714"/>
            <a:ext cx="3071863" cy="2044185"/>
          </a:xfrm>
          <a:prstGeom prst="rect">
            <a:avLst/>
          </a:prstGeom>
        </p:spPr>
      </p:pic>
    </p:spTree>
    <p:extLst>
      <p:ext uri="{BB962C8B-B14F-4D97-AF65-F5344CB8AC3E}">
        <p14:creationId xmlns:p14="http://schemas.microsoft.com/office/powerpoint/2010/main" val="14550846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014216" cy="26774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3417" y="1338725"/>
            <a:ext cx="4688583" cy="312724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4746" y="2185416"/>
            <a:ext cx="4455525" cy="297180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163824"/>
            <a:ext cx="5538560" cy="3694176"/>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45370" y="0"/>
            <a:ext cx="5346630" cy="356616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97822" y="3258044"/>
            <a:ext cx="6033314" cy="3599956"/>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73478" y="0"/>
            <a:ext cx="5538560" cy="3694176"/>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1049723"/>
            <a:ext cx="3557869" cy="4718494"/>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811539" y="1738185"/>
            <a:ext cx="3414876" cy="5119815"/>
          </a:xfrm>
          <a:prstGeom prst="rect">
            <a:avLst/>
          </a:prstGeom>
        </p:spPr>
      </p:pic>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06596" y="198105"/>
            <a:ext cx="5244107" cy="3496071"/>
          </a:xfrm>
          <a:prstGeom prst="rect">
            <a:avLst/>
          </a:prstGeom>
        </p:spPr>
      </p:pic>
      <p:pic>
        <p:nvPicPr>
          <p:cNvPr id="14" name="Picture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42660" y="690562"/>
            <a:ext cx="8829419" cy="5751195"/>
          </a:xfrm>
          <a:prstGeom prst="rect">
            <a:avLst/>
          </a:prstGeom>
        </p:spPr>
      </p:pic>
      <p:sp>
        <p:nvSpPr>
          <p:cNvPr id="15" name="TextBox 14"/>
          <p:cNvSpPr txBox="1"/>
          <p:nvPr/>
        </p:nvSpPr>
        <p:spPr>
          <a:xfrm>
            <a:off x="4484466" y="5928271"/>
            <a:ext cx="3593592" cy="646331"/>
          </a:xfrm>
          <a:prstGeom prst="rect">
            <a:avLst/>
          </a:prstGeom>
          <a:solidFill>
            <a:srgbClr val="F127E3">
              <a:alpha val="60000"/>
            </a:srgbClr>
          </a:solidFill>
        </p:spPr>
        <p:txBody>
          <a:bodyPr wrap="square" rtlCol="0">
            <a:spAutoFit/>
          </a:bodyPr>
          <a:lstStyle/>
          <a:p>
            <a:r>
              <a:rPr lang="en-AU" b="1" dirty="0" smtClean="0">
                <a:ln w="0"/>
                <a:solidFill>
                  <a:srgbClr val="FFFF00"/>
                </a:solidFill>
              </a:rPr>
              <a:t>“Camaraderie and networking between the women”</a:t>
            </a:r>
            <a:endParaRPr lang="en-AU" b="1" dirty="0">
              <a:ln w="0"/>
              <a:solidFill>
                <a:srgbClr val="FFFF00"/>
              </a:solidFill>
            </a:endParaRPr>
          </a:p>
        </p:txBody>
      </p:sp>
      <p:sp>
        <p:nvSpPr>
          <p:cNvPr id="16" name="TextBox 15"/>
          <p:cNvSpPr txBox="1"/>
          <p:nvPr/>
        </p:nvSpPr>
        <p:spPr>
          <a:xfrm>
            <a:off x="8305223" y="132498"/>
            <a:ext cx="3593592" cy="2031325"/>
          </a:xfrm>
          <a:prstGeom prst="rect">
            <a:avLst/>
          </a:prstGeom>
          <a:solidFill>
            <a:srgbClr val="F127E3">
              <a:alpha val="60000"/>
            </a:srgbClr>
          </a:solidFill>
        </p:spPr>
        <p:txBody>
          <a:bodyPr wrap="square" rtlCol="0">
            <a:spAutoFit/>
          </a:bodyPr>
          <a:lstStyle/>
          <a:p>
            <a:r>
              <a:rPr lang="en-AU" b="1" dirty="0" smtClean="0">
                <a:solidFill>
                  <a:srgbClr val="FFFF00"/>
                </a:solidFill>
              </a:rPr>
              <a:t>“Love the whole thing – the workshops were great and it was a good mix of topics – feel like I came away with lots of new ideas but also had the chance to take time out and do yoga and a bit of craft”</a:t>
            </a:r>
            <a:endParaRPr lang="en-AU" b="1" dirty="0">
              <a:solidFill>
                <a:srgbClr val="FFFF00"/>
              </a:solidFill>
            </a:endParaRPr>
          </a:p>
        </p:txBody>
      </p:sp>
      <p:sp>
        <p:nvSpPr>
          <p:cNvPr id="17" name="TextBox 16"/>
          <p:cNvSpPr txBox="1"/>
          <p:nvPr/>
        </p:nvSpPr>
        <p:spPr>
          <a:xfrm>
            <a:off x="201741" y="2447068"/>
            <a:ext cx="3593592" cy="1477328"/>
          </a:xfrm>
          <a:prstGeom prst="rect">
            <a:avLst/>
          </a:prstGeom>
          <a:solidFill>
            <a:srgbClr val="F127E3">
              <a:alpha val="60000"/>
            </a:srgbClr>
          </a:solidFill>
        </p:spPr>
        <p:txBody>
          <a:bodyPr wrap="square" rtlCol="0">
            <a:spAutoFit/>
          </a:bodyPr>
          <a:lstStyle/>
          <a:p>
            <a:r>
              <a:rPr lang="en-AU" b="1" dirty="0" smtClean="0">
                <a:solidFill>
                  <a:srgbClr val="FFFF00"/>
                </a:solidFill>
              </a:rPr>
              <a:t>“Women from the Outback being able to get together, spending time with old friends, meeting other like-minded people”</a:t>
            </a:r>
            <a:endParaRPr lang="en-AU" b="1" dirty="0">
              <a:solidFill>
                <a:srgbClr val="FFFF00"/>
              </a:solidFill>
            </a:endParaRPr>
          </a:p>
        </p:txBody>
      </p:sp>
      <p:sp>
        <p:nvSpPr>
          <p:cNvPr id="18" name="TextBox 17"/>
          <p:cNvSpPr txBox="1"/>
          <p:nvPr/>
        </p:nvSpPr>
        <p:spPr>
          <a:xfrm>
            <a:off x="8410381" y="3067063"/>
            <a:ext cx="3593592" cy="923330"/>
          </a:xfrm>
          <a:prstGeom prst="rect">
            <a:avLst/>
          </a:prstGeom>
          <a:solidFill>
            <a:srgbClr val="F127E3">
              <a:alpha val="60000"/>
            </a:srgbClr>
          </a:solidFill>
        </p:spPr>
        <p:txBody>
          <a:bodyPr wrap="square" rtlCol="0">
            <a:spAutoFit/>
          </a:bodyPr>
          <a:lstStyle/>
          <a:p>
            <a:r>
              <a:rPr lang="en-AU" b="1" dirty="0" smtClean="0">
                <a:solidFill>
                  <a:srgbClr val="FFFF00"/>
                </a:solidFill>
              </a:rPr>
              <a:t>“I have no negative feedback. I felt that arrangement was terrific”</a:t>
            </a:r>
            <a:endParaRPr lang="en-AU" b="1" dirty="0">
              <a:solidFill>
                <a:srgbClr val="FFFF00"/>
              </a:solidFill>
            </a:endParaRPr>
          </a:p>
        </p:txBody>
      </p:sp>
      <p:sp>
        <p:nvSpPr>
          <p:cNvPr id="19" name="TextBox 18"/>
          <p:cNvSpPr txBox="1"/>
          <p:nvPr/>
        </p:nvSpPr>
        <p:spPr>
          <a:xfrm>
            <a:off x="8413196" y="4938436"/>
            <a:ext cx="3593592" cy="1200329"/>
          </a:xfrm>
          <a:prstGeom prst="rect">
            <a:avLst/>
          </a:prstGeom>
          <a:solidFill>
            <a:srgbClr val="F127E3">
              <a:alpha val="60000"/>
            </a:srgbClr>
          </a:solidFill>
        </p:spPr>
        <p:txBody>
          <a:bodyPr wrap="square" rtlCol="0">
            <a:spAutoFit/>
          </a:bodyPr>
          <a:lstStyle/>
          <a:p>
            <a:r>
              <a:rPr lang="en-AU" b="1" dirty="0" smtClean="0">
                <a:solidFill>
                  <a:srgbClr val="FFFF00"/>
                </a:solidFill>
              </a:rPr>
              <a:t>“getting together with other bush women being inspired by sharing - occurring both from presenters and participants”</a:t>
            </a:r>
            <a:endParaRPr lang="en-AU" b="1" dirty="0">
              <a:solidFill>
                <a:srgbClr val="FFFF00"/>
              </a:solidFill>
            </a:endParaRPr>
          </a:p>
        </p:txBody>
      </p:sp>
      <p:sp>
        <p:nvSpPr>
          <p:cNvPr id="20" name="TextBox 19"/>
          <p:cNvSpPr txBox="1"/>
          <p:nvPr/>
        </p:nvSpPr>
        <p:spPr>
          <a:xfrm>
            <a:off x="98029" y="4996606"/>
            <a:ext cx="3593592" cy="923330"/>
          </a:xfrm>
          <a:prstGeom prst="rect">
            <a:avLst/>
          </a:prstGeom>
          <a:solidFill>
            <a:srgbClr val="F127E3">
              <a:alpha val="60000"/>
            </a:srgbClr>
          </a:solidFill>
        </p:spPr>
        <p:txBody>
          <a:bodyPr wrap="square" rtlCol="0">
            <a:spAutoFit/>
          </a:bodyPr>
          <a:lstStyle/>
          <a:p>
            <a:r>
              <a:rPr lang="en-AU" b="1" dirty="0" smtClean="0">
                <a:solidFill>
                  <a:srgbClr val="FFFF00"/>
                </a:solidFill>
              </a:rPr>
              <a:t>“Networking, meeting interesting people, building confidence and normal-ness”</a:t>
            </a:r>
            <a:endParaRPr lang="en-AU" b="1" dirty="0">
              <a:solidFill>
                <a:srgbClr val="FFFF00"/>
              </a:solidFill>
            </a:endParaRPr>
          </a:p>
        </p:txBody>
      </p:sp>
      <p:sp>
        <p:nvSpPr>
          <p:cNvPr id="21" name="TextBox 20"/>
          <p:cNvSpPr txBox="1"/>
          <p:nvPr/>
        </p:nvSpPr>
        <p:spPr>
          <a:xfrm>
            <a:off x="448071" y="501830"/>
            <a:ext cx="2178092" cy="646331"/>
          </a:xfrm>
          <a:prstGeom prst="rect">
            <a:avLst/>
          </a:prstGeom>
          <a:solidFill>
            <a:srgbClr val="F127E3">
              <a:alpha val="60000"/>
            </a:srgbClr>
          </a:solidFill>
        </p:spPr>
        <p:txBody>
          <a:bodyPr wrap="square" rtlCol="0">
            <a:spAutoFit/>
          </a:bodyPr>
          <a:lstStyle/>
          <a:p>
            <a:r>
              <a:rPr lang="en-AU" b="1" dirty="0" smtClean="0">
                <a:solidFill>
                  <a:srgbClr val="FFFF00"/>
                </a:solidFill>
              </a:rPr>
              <a:t>“I really enjoyed all my workshops”</a:t>
            </a:r>
            <a:endParaRPr lang="en-AU" b="1" dirty="0">
              <a:solidFill>
                <a:srgbClr val="FFFF00"/>
              </a:solidFill>
            </a:endParaRPr>
          </a:p>
        </p:txBody>
      </p:sp>
      <p:sp>
        <p:nvSpPr>
          <p:cNvPr id="23" name="TextBox 22"/>
          <p:cNvSpPr txBox="1"/>
          <p:nvPr/>
        </p:nvSpPr>
        <p:spPr>
          <a:xfrm>
            <a:off x="4110742" y="550580"/>
            <a:ext cx="3609467" cy="5016758"/>
          </a:xfrm>
          <a:prstGeom prst="rect">
            <a:avLst/>
          </a:prstGeom>
          <a:solidFill>
            <a:srgbClr val="F127E3">
              <a:alpha val="60000"/>
            </a:srgbClr>
          </a:solidFill>
        </p:spPr>
        <p:txBody>
          <a:bodyPr wrap="square" rtlCol="0">
            <a:spAutoFit/>
          </a:bodyPr>
          <a:lstStyle/>
          <a:p>
            <a:r>
              <a:rPr lang="en-AU" sz="3200" b="1" dirty="0" smtClean="0">
                <a:solidFill>
                  <a:srgbClr val="FFFF00"/>
                </a:solidFill>
              </a:rPr>
              <a:t>“We, as outback women like to consider ourselves resilient and to a degree we have to be but there is nothing like an inspirational day to recharge”</a:t>
            </a:r>
            <a:endParaRPr lang="en-AU" sz="3200" b="1" dirty="0">
              <a:solidFill>
                <a:srgbClr val="FFFF00"/>
              </a:solidFill>
            </a:endParaRPr>
          </a:p>
        </p:txBody>
      </p:sp>
    </p:spTree>
    <p:extLst>
      <p:ext uri="{BB962C8B-B14F-4D97-AF65-F5344CB8AC3E}">
        <p14:creationId xmlns:p14="http://schemas.microsoft.com/office/powerpoint/2010/main" val="89721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ppt_x"/>
                                          </p:val>
                                        </p:tav>
                                        <p:tav tm="100000">
                                          <p:val>
                                            <p:strVal val="#ppt_x"/>
                                          </p:val>
                                        </p:tav>
                                      </p:tavLst>
                                    </p:anim>
                                    <p:anim calcmode="lin" valueType="num">
                                      <p:cBhvr additive="base">
                                        <p:cTn id="33" dur="10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ppt_x"/>
                                          </p:val>
                                        </p:tav>
                                        <p:tav tm="100000">
                                          <p:val>
                                            <p:strVal val="#ppt_x"/>
                                          </p:val>
                                        </p:tav>
                                      </p:tavLst>
                                    </p:anim>
                                    <p:anim calcmode="lin" valueType="num">
                                      <p:cBhvr additive="base">
                                        <p:cTn id="43" dur="10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1000" fill="hold"/>
                                        <p:tgtEl>
                                          <p:spTgt spid="13"/>
                                        </p:tgtEl>
                                        <p:attrNameLst>
                                          <p:attrName>ppt_x</p:attrName>
                                        </p:attrNameLst>
                                      </p:cBhvr>
                                      <p:tavLst>
                                        <p:tav tm="0">
                                          <p:val>
                                            <p:strVal val="#ppt_x"/>
                                          </p:val>
                                        </p:tav>
                                        <p:tav tm="100000">
                                          <p:val>
                                            <p:strVal val="#ppt_x"/>
                                          </p:val>
                                        </p:tav>
                                      </p:tavLst>
                                    </p:anim>
                                    <p:anim calcmode="lin" valueType="num">
                                      <p:cBhvr additive="base">
                                        <p:cTn id="53" dur="10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10"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childTnLst>
                                </p:cTn>
                              </p:par>
                            </p:childTnLst>
                          </p:cTn>
                        </p:par>
                        <p:par>
                          <p:cTn id="58" fill="hold">
                            <p:stCondLst>
                              <p:cond delay="11000"/>
                            </p:stCondLst>
                            <p:childTnLst>
                              <p:par>
                                <p:cTn id="59" presetID="26"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290">
                                          <p:stCondLst>
                                            <p:cond delay="0"/>
                                          </p:stCondLst>
                                        </p:cTn>
                                        <p:tgtEl>
                                          <p:spTgt spid="23"/>
                                        </p:tgtEl>
                                      </p:cBhvr>
                                    </p:animEffect>
                                    <p:anim calcmode="lin" valueType="num">
                                      <p:cBhvr>
                                        <p:cTn id="62"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67" dur="13">
                                          <p:stCondLst>
                                            <p:cond delay="325"/>
                                          </p:stCondLst>
                                        </p:cTn>
                                        <p:tgtEl>
                                          <p:spTgt spid="23"/>
                                        </p:tgtEl>
                                      </p:cBhvr>
                                      <p:to x="100000" y="60000"/>
                                    </p:animScale>
                                    <p:animScale>
                                      <p:cBhvr>
                                        <p:cTn id="68" dur="83" decel="50000">
                                          <p:stCondLst>
                                            <p:cond delay="338"/>
                                          </p:stCondLst>
                                        </p:cTn>
                                        <p:tgtEl>
                                          <p:spTgt spid="23"/>
                                        </p:tgtEl>
                                      </p:cBhvr>
                                      <p:to x="100000" y="100000"/>
                                    </p:animScale>
                                    <p:animScale>
                                      <p:cBhvr>
                                        <p:cTn id="69" dur="13">
                                          <p:stCondLst>
                                            <p:cond delay="656"/>
                                          </p:stCondLst>
                                        </p:cTn>
                                        <p:tgtEl>
                                          <p:spTgt spid="23"/>
                                        </p:tgtEl>
                                      </p:cBhvr>
                                      <p:to x="100000" y="80000"/>
                                    </p:animScale>
                                    <p:animScale>
                                      <p:cBhvr>
                                        <p:cTn id="70" dur="83" decel="50000">
                                          <p:stCondLst>
                                            <p:cond delay="669"/>
                                          </p:stCondLst>
                                        </p:cTn>
                                        <p:tgtEl>
                                          <p:spTgt spid="23"/>
                                        </p:tgtEl>
                                      </p:cBhvr>
                                      <p:to x="100000" y="100000"/>
                                    </p:animScale>
                                    <p:animScale>
                                      <p:cBhvr>
                                        <p:cTn id="71" dur="13">
                                          <p:stCondLst>
                                            <p:cond delay="821"/>
                                          </p:stCondLst>
                                        </p:cTn>
                                        <p:tgtEl>
                                          <p:spTgt spid="23"/>
                                        </p:tgtEl>
                                      </p:cBhvr>
                                      <p:to x="100000" y="90000"/>
                                    </p:animScale>
                                    <p:animScale>
                                      <p:cBhvr>
                                        <p:cTn id="72" dur="83" decel="50000">
                                          <p:stCondLst>
                                            <p:cond delay="834"/>
                                          </p:stCondLst>
                                        </p:cTn>
                                        <p:tgtEl>
                                          <p:spTgt spid="23"/>
                                        </p:tgtEl>
                                      </p:cBhvr>
                                      <p:to x="100000" y="100000"/>
                                    </p:animScale>
                                    <p:animScale>
                                      <p:cBhvr>
                                        <p:cTn id="73" dur="13">
                                          <p:stCondLst>
                                            <p:cond delay="904"/>
                                          </p:stCondLst>
                                        </p:cTn>
                                        <p:tgtEl>
                                          <p:spTgt spid="23"/>
                                        </p:tgtEl>
                                      </p:cBhvr>
                                      <p:to x="100000" y="95000"/>
                                    </p:animScale>
                                    <p:animScale>
                                      <p:cBhvr>
                                        <p:cTn id="74" dur="83" decel="50000">
                                          <p:stCondLst>
                                            <p:cond delay="917"/>
                                          </p:stCondLst>
                                        </p:cTn>
                                        <p:tgtEl>
                                          <p:spTgt spid="23"/>
                                        </p:tgtEl>
                                      </p:cBhvr>
                                      <p:to x="100000" y="100000"/>
                                    </p:animScale>
                                  </p:childTnLst>
                                </p:cTn>
                              </p:par>
                            </p:childTnLst>
                          </p:cTn>
                        </p:par>
                        <p:par>
                          <p:cTn id="75" fill="hold">
                            <p:stCondLst>
                              <p:cond delay="12000"/>
                            </p:stCondLst>
                            <p:childTnLst>
                              <p:par>
                                <p:cTn id="76" presetID="31"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 calcmode="lin" valueType="num">
                                      <p:cBhvr>
                                        <p:cTn id="80" dur="1000" fill="hold"/>
                                        <p:tgtEl>
                                          <p:spTgt spid="21"/>
                                        </p:tgtEl>
                                        <p:attrNameLst>
                                          <p:attrName>style.rotation</p:attrName>
                                        </p:attrNameLst>
                                      </p:cBhvr>
                                      <p:tavLst>
                                        <p:tav tm="0">
                                          <p:val>
                                            <p:fltVal val="90"/>
                                          </p:val>
                                        </p:tav>
                                        <p:tav tm="100000">
                                          <p:val>
                                            <p:fltVal val="0"/>
                                          </p:val>
                                        </p:tav>
                                      </p:tavLst>
                                    </p:anim>
                                    <p:animEffect transition="in" filter="fade">
                                      <p:cBhvr>
                                        <p:cTn id="81" dur="1000"/>
                                        <p:tgtEl>
                                          <p:spTgt spid="21"/>
                                        </p:tgtEl>
                                      </p:cBhvr>
                                    </p:animEffect>
                                  </p:childTnLst>
                                </p:cTn>
                              </p:par>
                            </p:childTnLst>
                          </p:cTn>
                        </p:par>
                        <p:par>
                          <p:cTn id="82" fill="hold">
                            <p:stCondLst>
                              <p:cond delay="13000"/>
                            </p:stCondLst>
                            <p:childTnLst>
                              <p:par>
                                <p:cTn id="83" presetID="31"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childTnLst>
                          </p:cTn>
                        </p:par>
                        <p:par>
                          <p:cTn id="89" fill="hold">
                            <p:stCondLst>
                              <p:cond delay="14000"/>
                            </p:stCondLst>
                            <p:childTnLst>
                              <p:par>
                                <p:cTn id="90" presetID="31" presetClass="entr" presetSubtype="0"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1000" fill="hold"/>
                                        <p:tgtEl>
                                          <p:spTgt spid="17"/>
                                        </p:tgtEl>
                                        <p:attrNameLst>
                                          <p:attrName>ppt_w</p:attrName>
                                        </p:attrNameLst>
                                      </p:cBhvr>
                                      <p:tavLst>
                                        <p:tav tm="0">
                                          <p:val>
                                            <p:fltVal val="0"/>
                                          </p:val>
                                        </p:tav>
                                        <p:tav tm="100000">
                                          <p:val>
                                            <p:strVal val="#ppt_w"/>
                                          </p:val>
                                        </p:tav>
                                      </p:tavLst>
                                    </p:anim>
                                    <p:anim calcmode="lin" valueType="num">
                                      <p:cBhvr>
                                        <p:cTn id="93" dur="1000" fill="hold"/>
                                        <p:tgtEl>
                                          <p:spTgt spid="17"/>
                                        </p:tgtEl>
                                        <p:attrNameLst>
                                          <p:attrName>ppt_h</p:attrName>
                                        </p:attrNameLst>
                                      </p:cBhvr>
                                      <p:tavLst>
                                        <p:tav tm="0">
                                          <p:val>
                                            <p:fltVal val="0"/>
                                          </p:val>
                                        </p:tav>
                                        <p:tav tm="100000">
                                          <p:val>
                                            <p:strVal val="#ppt_h"/>
                                          </p:val>
                                        </p:tav>
                                      </p:tavLst>
                                    </p:anim>
                                    <p:anim calcmode="lin" valueType="num">
                                      <p:cBhvr>
                                        <p:cTn id="94" dur="1000" fill="hold"/>
                                        <p:tgtEl>
                                          <p:spTgt spid="17"/>
                                        </p:tgtEl>
                                        <p:attrNameLst>
                                          <p:attrName>style.rotation</p:attrName>
                                        </p:attrNameLst>
                                      </p:cBhvr>
                                      <p:tavLst>
                                        <p:tav tm="0">
                                          <p:val>
                                            <p:fltVal val="90"/>
                                          </p:val>
                                        </p:tav>
                                        <p:tav tm="100000">
                                          <p:val>
                                            <p:fltVal val="0"/>
                                          </p:val>
                                        </p:tav>
                                      </p:tavLst>
                                    </p:anim>
                                    <p:animEffect transition="in" filter="fade">
                                      <p:cBhvr>
                                        <p:cTn id="95" dur="1000"/>
                                        <p:tgtEl>
                                          <p:spTgt spid="17"/>
                                        </p:tgtEl>
                                      </p:cBhvr>
                                    </p:animEffect>
                                  </p:childTnLst>
                                </p:cTn>
                              </p:par>
                            </p:childTnLst>
                          </p:cTn>
                        </p:par>
                        <p:par>
                          <p:cTn id="96" fill="hold">
                            <p:stCondLst>
                              <p:cond delay="15000"/>
                            </p:stCondLst>
                            <p:childTnLst>
                              <p:par>
                                <p:cTn id="97" presetID="31" presetClass="entr" presetSubtype="0"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p:cTn id="99" dur="1000" fill="hold"/>
                                        <p:tgtEl>
                                          <p:spTgt spid="18"/>
                                        </p:tgtEl>
                                        <p:attrNameLst>
                                          <p:attrName>ppt_w</p:attrName>
                                        </p:attrNameLst>
                                      </p:cBhvr>
                                      <p:tavLst>
                                        <p:tav tm="0">
                                          <p:val>
                                            <p:fltVal val="0"/>
                                          </p:val>
                                        </p:tav>
                                        <p:tav tm="100000">
                                          <p:val>
                                            <p:strVal val="#ppt_w"/>
                                          </p:val>
                                        </p:tav>
                                      </p:tavLst>
                                    </p:anim>
                                    <p:anim calcmode="lin" valueType="num">
                                      <p:cBhvr>
                                        <p:cTn id="100" dur="1000" fill="hold"/>
                                        <p:tgtEl>
                                          <p:spTgt spid="18"/>
                                        </p:tgtEl>
                                        <p:attrNameLst>
                                          <p:attrName>ppt_h</p:attrName>
                                        </p:attrNameLst>
                                      </p:cBhvr>
                                      <p:tavLst>
                                        <p:tav tm="0">
                                          <p:val>
                                            <p:fltVal val="0"/>
                                          </p:val>
                                        </p:tav>
                                        <p:tav tm="100000">
                                          <p:val>
                                            <p:strVal val="#ppt_h"/>
                                          </p:val>
                                        </p:tav>
                                      </p:tavLst>
                                    </p:anim>
                                    <p:anim calcmode="lin" valueType="num">
                                      <p:cBhvr>
                                        <p:cTn id="101" dur="1000" fill="hold"/>
                                        <p:tgtEl>
                                          <p:spTgt spid="18"/>
                                        </p:tgtEl>
                                        <p:attrNameLst>
                                          <p:attrName>style.rotation</p:attrName>
                                        </p:attrNameLst>
                                      </p:cBhvr>
                                      <p:tavLst>
                                        <p:tav tm="0">
                                          <p:val>
                                            <p:fltVal val="90"/>
                                          </p:val>
                                        </p:tav>
                                        <p:tav tm="100000">
                                          <p:val>
                                            <p:fltVal val="0"/>
                                          </p:val>
                                        </p:tav>
                                      </p:tavLst>
                                    </p:anim>
                                    <p:animEffect transition="in" filter="fade">
                                      <p:cBhvr>
                                        <p:cTn id="102" dur="1000"/>
                                        <p:tgtEl>
                                          <p:spTgt spid="18"/>
                                        </p:tgtEl>
                                      </p:cBhvr>
                                    </p:animEffect>
                                  </p:childTnLst>
                                </p:cTn>
                              </p:par>
                            </p:childTnLst>
                          </p:cTn>
                        </p:par>
                        <p:par>
                          <p:cTn id="103" fill="hold">
                            <p:stCondLst>
                              <p:cond delay="16000"/>
                            </p:stCondLst>
                            <p:childTnLst>
                              <p:par>
                                <p:cTn id="104" presetID="31"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1000" fill="hold"/>
                                        <p:tgtEl>
                                          <p:spTgt spid="20"/>
                                        </p:tgtEl>
                                        <p:attrNameLst>
                                          <p:attrName>ppt_w</p:attrName>
                                        </p:attrNameLst>
                                      </p:cBhvr>
                                      <p:tavLst>
                                        <p:tav tm="0">
                                          <p:val>
                                            <p:fltVal val="0"/>
                                          </p:val>
                                        </p:tav>
                                        <p:tav tm="100000">
                                          <p:val>
                                            <p:strVal val="#ppt_w"/>
                                          </p:val>
                                        </p:tav>
                                      </p:tavLst>
                                    </p:anim>
                                    <p:anim calcmode="lin" valueType="num">
                                      <p:cBhvr>
                                        <p:cTn id="107" dur="1000" fill="hold"/>
                                        <p:tgtEl>
                                          <p:spTgt spid="20"/>
                                        </p:tgtEl>
                                        <p:attrNameLst>
                                          <p:attrName>ppt_h</p:attrName>
                                        </p:attrNameLst>
                                      </p:cBhvr>
                                      <p:tavLst>
                                        <p:tav tm="0">
                                          <p:val>
                                            <p:fltVal val="0"/>
                                          </p:val>
                                        </p:tav>
                                        <p:tav tm="100000">
                                          <p:val>
                                            <p:strVal val="#ppt_h"/>
                                          </p:val>
                                        </p:tav>
                                      </p:tavLst>
                                    </p:anim>
                                    <p:anim calcmode="lin" valueType="num">
                                      <p:cBhvr>
                                        <p:cTn id="108" dur="1000" fill="hold"/>
                                        <p:tgtEl>
                                          <p:spTgt spid="20"/>
                                        </p:tgtEl>
                                        <p:attrNameLst>
                                          <p:attrName>style.rotation</p:attrName>
                                        </p:attrNameLst>
                                      </p:cBhvr>
                                      <p:tavLst>
                                        <p:tav tm="0">
                                          <p:val>
                                            <p:fltVal val="90"/>
                                          </p:val>
                                        </p:tav>
                                        <p:tav tm="100000">
                                          <p:val>
                                            <p:fltVal val="0"/>
                                          </p:val>
                                        </p:tav>
                                      </p:tavLst>
                                    </p:anim>
                                    <p:animEffect transition="in" filter="fade">
                                      <p:cBhvr>
                                        <p:cTn id="109" dur="1000"/>
                                        <p:tgtEl>
                                          <p:spTgt spid="20"/>
                                        </p:tgtEl>
                                      </p:cBhvr>
                                    </p:animEffect>
                                  </p:childTnLst>
                                </p:cTn>
                              </p:par>
                            </p:childTnLst>
                          </p:cTn>
                        </p:par>
                        <p:par>
                          <p:cTn id="110" fill="hold">
                            <p:stCondLst>
                              <p:cond delay="17000"/>
                            </p:stCondLst>
                            <p:childTnLst>
                              <p:par>
                                <p:cTn id="111" presetID="31" presetClass="entr" presetSubtype="0"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1000" fill="hold"/>
                                        <p:tgtEl>
                                          <p:spTgt spid="15"/>
                                        </p:tgtEl>
                                        <p:attrNameLst>
                                          <p:attrName>ppt_w</p:attrName>
                                        </p:attrNameLst>
                                      </p:cBhvr>
                                      <p:tavLst>
                                        <p:tav tm="0">
                                          <p:val>
                                            <p:fltVal val="0"/>
                                          </p:val>
                                        </p:tav>
                                        <p:tav tm="100000">
                                          <p:val>
                                            <p:strVal val="#ppt_w"/>
                                          </p:val>
                                        </p:tav>
                                      </p:tavLst>
                                    </p:anim>
                                    <p:anim calcmode="lin" valueType="num">
                                      <p:cBhvr>
                                        <p:cTn id="114" dur="1000" fill="hold"/>
                                        <p:tgtEl>
                                          <p:spTgt spid="15"/>
                                        </p:tgtEl>
                                        <p:attrNameLst>
                                          <p:attrName>ppt_h</p:attrName>
                                        </p:attrNameLst>
                                      </p:cBhvr>
                                      <p:tavLst>
                                        <p:tav tm="0">
                                          <p:val>
                                            <p:fltVal val="0"/>
                                          </p:val>
                                        </p:tav>
                                        <p:tav tm="100000">
                                          <p:val>
                                            <p:strVal val="#ppt_h"/>
                                          </p:val>
                                        </p:tav>
                                      </p:tavLst>
                                    </p:anim>
                                    <p:anim calcmode="lin" valueType="num">
                                      <p:cBhvr>
                                        <p:cTn id="115" dur="1000" fill="hold"/>
                                        <p:tgtEl>
                                          <p:spTgt spid="15"/>
                                        </p:tgtEl>
                                        <p:attrNameLst>
                                          <p:attrName>style.rotation</p:attrName>
                                        </p:attrNameLst>
                                      </p:cBhvr>
                                      <p:tavLst>
                                        <p:tav tm="0">
                                          <p:val>
                                            <p:fltVal val="90"/>
                                          </p:val>
                                        </p:tav>
                                        <p:tav tm="100000">
                                          <p:val>
                                            <p:fltVal val="0"/>
                                          </p:val>
                                        </p:tav>
                                      </p:tavLst>
                                    </p:anim>
                                    <p:animEffect transition="in" filter="fade">
                                      <p:cBhvr>
                                        <p:cTn id="116" dur="1000"/>
                                        <p:tgtEl>
                                          <p:spTgt spid="15"/>
                                        </p:tgtEl>
                                      </p:cBhvr>
                                    </p:animEffect>
                                  </p:childTnLst>
                                </p:cTn>
                              </p:par>
                            </p:childTnLst>
                          </p:cTn>
                        </p:par>
                        <p:par>
                          <p:cTn id="117" fill="hold">
                            <p:stCondLst>
                              <p:cond delay="18000"/>
                            </p:stCondLst>
                            <p:childTnLst>
                              <p:par>
                                <p:cTn id="118" presetID="31" presetClass="entr" presetSubtype="0" fill="hold" grpId="0" nodeType="after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p:cTn id="120" dur="1000" fill="hold"/>
                                        <p:tgtEl>
                                          <p:spTgt spid="19"/>
                                        </p:tgtEl>
                                        <p:attrNameLst>
                                          <p:attrName>ppt_w</p:attrName>
                                        </p:attrNameLst>
                                      </p:cBhvr>
                                      <p:tavLst>
                                        <p:tav tm="0">
                                          <p:val>
                                            <p:fltVal val="0"/>
                                          </p:val>
                                        </p:tav>
                                        <p:tav tm="100000">
                                          <p:val>
                                            <p:strVal val="#ppt_w"/>
                                          </p:val>
                                        </p:tav>
                                      </p:tavLst>
                                    </p:anim>
                                    <p:anim calcmode="lin" valueType="num">
                                      <p:cBhvr>
                                        <p:cTn id="121" dur="1000" fill="hold"/>
                                        <p:tgtEl>
                                          <p:spTgt spid="19"/>
                                        </p:tgtEl>
                                        <p:attrNameLst>
                                          <p:attrName>ppt_h</p:attrName>
                                        </p:attrNameLst>
                                      </p:cBhvr>
                                      <p:tavLst>
                                        <p:tav tm="0">
                                          <p:val>
                                            <p:fltVal val="0"/>
                                          </p:val>
                                        </p:tav>
                                        <p:tav tm="100000">
                                          <p:val>
                                            <p:strVal val="#ppt_h"/>
                                          </p:val>
                                        </p:tav>
                                      </p:tavLst>
                                    </p:anim>
                                    <p:anim calcmode="lin" valueType="num">
                                      <p:cBhvr>
                                        <p:cTn id="122" dur="1000" fill="hold"/>
                                        <p:tgtEl>
                                          <p:spTgt spid="19"/>
                                        </p:tgtEl>
                                        <p:attrNameLst>
                                          <p:attrName>style.rotation</p:attrName>
                                        </p:attrNameLst>
                                      </p:cBhvr>
                                      <p:tavLst>
                                        <p:tav tm="0">
                                          <p:val>
                                            <p:fltVal val="90"/>
                                          </p:val>
                                        </p:tav>
                                        <p:tav tm="100000">
                                          <p:val>
                                            <p:fltVal val="0"/>
                                          </p:val>
                                        </p:tav>
                                      </p:tavLst>
                                    </p:anim>
                                    <p:animEffect transition="in" filter="fade">
                                      <p:cBhvr>
                                        <p:cTn id="1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147" y="2424389"/>
            <a:ext cx="5260776" cy="1353590"/>
          </a:xfrm>
        </p:spPr>
        <p:txBody>
          <a:bodyPr>
            <a:noAutofit/>
          </a:bodyPr>
          <a:lstStyle/>
          <a:p>
            <a:r>
              <a:rPr lang="en-AU" sz="8000" b="1" dirty="0" smtClean="0"/>
              <a:t>Thank You</a:t>
            </a:r>
            <a:endParaRPr lang="en-AU" sz="8000" b="1" dirty="0"/>
          </a:p>
        </p:txBody>
      </p:sp>
      <p:sp>
        <p:nvSpPr>
          <p:cNvPr id="3" name="Content Placeholder 2"/>
          <p:cNvSpPr>
            <a:spLocks noGrp="1"/>
          </p:cNvSpPr>
          <p:nvPr>
            <p:ph idx="1"/>
          </p:nvPr>
        </p:nvSpPr>
        <p:spPr>
          <a:xfrm>
            <a:off x="7948367" y="3315662"/>
            <a:ext cx="4061255" cy="1753279"/>
          </a:xfrm>
        </p:spPr>
        <p:txBody>
          <a:bodyPr>
            <a:normAutofit fontScale="55000" lnSpcReduction="20000"/>
          </a:bodyPr>
          <a:lstStyle/>
          <a:p>
            <a:pPr marL="0" indent="0" algn="ctr">
              <a:buNone/>
            </a:pPr>
            <a:r>
              <a:rPr lang="en-AU" sz="8400" b="1" dirty="0" smtClean="0"/>
              <a:t>The </a:t>
            </a:r>
          </a:p>
          <a:p>
            <a:pPr marL="0" indent="0" algn="ctr">
              <a:buNone/>
            </a:pPr>
            <a:r>
              <a:rPr lang="en-AU" sz="8400" b="1" dirty="0" smtClean="0"/>
              <a:t>Marree Hotel</a:t>
            </a:r>
            <a:r>
              <a:rPr lang="en-AU" dirty="0" smtClean="0"/>
              <a:t/>
            </a:r>
            <a:br>
              <a:rPr lang="en-AU" dirty="0" smtClean="0"/>
            </a:br>
            <a:endParaRPr lang="en-AU" dirty="0"/>
          </a:p>
        </p:txBody>
      </p:sp>
      <p:pic>
        <p:nvPicPr>
          <p:cNvPr id="4" name="Picture 3" descr="cid:image003.jpg@01CFFD98.C74A37E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105" y="2978094"/>
            <a:ext cx="2243295" cy="91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324" y="631477"/>
            <a:ext cx="4372809" cy="145842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324" y="5020892"/>
            <a:ext cx="7660043" cy="922638"/>
          </a:xfrm>
          <a:prstGeom prst="rect">
            <a:avLst/>
          </a:prstGeom>
        </p:spPr>
      </p:pic>
      <p:pic>
        <p:nvPicPr>
          <p:cNvPr id="1026" name="Picture 2" descr="SAAL%20NRM%20Board%20logo%20black%20horizon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98724" y="5671594"/>
            <a:ext cx="3733629" cy="752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BHP_Billit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6022" y="381517"/>
            <a:ext cx="2882972" cy="17039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44087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5503"/>
          </a:xfrm>
        </p:spPr>
        <p:txBody>
          <a:bodyPr/>
          <a:lstStyle/>
          <a:p>
            <a:r>
              <a:rPr lang="en-AU" dirty="0" smtClean="0"/>
              <a:t>Setting the Scene</a:t>
            </a:r>
            <a:endParaRPr lang="en-AU" dirty="0"/>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88" y="1465557"/>
            <a:ext cx="4669046" cy="509859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6154" y="287545"/>
            <a:ext cx="5201920" cy="390144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1163" y="4511040"/>
            <a:ext cx="3808461" cy="1993556"/>
          </a:xfrm>
          <a:prstGeom prst="rect">
            <a:avLst/>
          </a:prstGeom>
        </p:spPr>
      </p:pic>
      <p:cxnSp>
        <p:nvCxnSpPr>
          <p:cNvPr id="9" name="Straight Arrow Connector 8"/>
          <p:cNvCxnSpPr/>
          <p:nvPr/>
        </p:nvCxnSpPr>
        <p:spPr>
          <a:xfrm>
            <a:off x="3344563" y="2571217"/>
            <a:ext cx="774357" cy="4695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21211" y="4720281"/>
            <a:ext cx="815546" cy="2059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793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7419"/>
          </a:xfrm>
        </p:spPr>
        <p:txBody>
          <a:bodyPr/>
          <a:lstStyle/>
          <a:p>
            <a:r>
              <a:rPr lang="en-AU" dirty="0" smtClean="0"/>
              <a:t>The Organising Crew</a:t>
            </a:r>
            <a:endParaRPr lang="en-AU" dirty="0"/>
          </a:p>
        </p:txBody>
      </p:sp>
      <p:sp>
        <p:nvSpPr>
          <p:cNvPr id="8" name="TextBox 7"/>
          <p:cNvSpPr txBox="1"/>
          <p:nvPr/>
        </p:nvSpPr>
        <p:spPr>
          <a:xfrm>
            <a:off x="802384" y="2656225"/>
            <a:ext cx="1787569" cy="646331"/>
          </a:xfrm>
          <a:prstGeom prst="rect">
            <a:avLst/>
          </a:prstGeom>
          <a:noFill/>
        </p:spPr>
        <p:txBody>
          <a:bodyPr wrap="square" rtlCol="0">
            <a:spAutoFit/>
          </a:bodyPr>
          <a:lstStyle/>
          <a:p>
            <a:r>
              <a:rPr lang="en-AU" dirty="0" smtClean="0"/>
              <a:t>Joanna Gibson</a:t>
            </a:r>
          </a:p>
          <a:p>
            <a:r>
              <a:rPr lang="en-AU" dirty="0" err="1" smtClean="0"/>
              <a:t>Wilgena</a:t>
            </a:r>
            <a:r>
              <a:rPr lang="en-AU" dirty="0" smtClean="0"/>
              <a:t> Station</a:t>
            </a:r>
            <a:endParaRPr lang="en-AU" dirty="0"/>
          </a:p>
        </p:txBody>
      </p:sp>
      <p:sp>
        <p:nvSpPr>
          <p:cNvPr id="9" name="TextBox 8"/>
          <p:cNvSpPr txBox="1"/>
          <p:nvPr/>
        </p:nvSpPr>
        <p:spPr>
          <a:xfrm>
            <a:off x="8256253" y="2614240"/>
            <a:ext cx="1787569" cy="646331"/>
          </a:xfrm>
          <a:prstGeom prst="rect">
            <a:avLst/>
          </a:prstGeom>
          <a:noFill/>
        </p:spPr>
        <p:txBody>
          <a:bodyPr wrap="square" rtlCol="0">
            <a:spAutoFit/>
          </a:bodyPr>
          <a:lstStyle/>
          <a:p>
            <a:r>
              <a:rPr lang="en-AU" dirty="0" smtClean="0"/>
              <a:t>Ashlee White</a:t>
            </a:r>
          </a:p>
          <a:p>
            <a:r>
              <a:rPr lang="en-AU" dirty="0" smtClean="0"/>
              <a:t>Cowrie Station</a:t>
            </a:r>
            <a:endParaRPr lang="en-AU" dirty="0"/>
          </a:p>
        </p:txBody>
      </p:sp>
      <p:sp>
        <p:nvSpPr>
          <p:cNvPr id="10" name="TextBox 9"/>
          <p:cNvSpPr txBox="1"/>
          <p:nvPr/>
        </p:nvSpPr>
        <p:spPr>
          <a:xfrm>
            <a:off x="8331729" y="3721461"/>
            <a:ext cx="2143684" cy="646331"/>
          </a:xfrm>
          <a:prstGeom prst="rect">
            <a:avLst/>
          </a:prstGeom>
          <a:noFill/>
        </p:spPr>
        <p:txBody>
          <a:bodyPr wrap="square" rtlCol="0">
            <a:spAutoFit/>
          </a:bodyPr>
          <a:lstStyle/>
          <a:p>
            <a:r>
              <a:rPr lang="en-AU" dirty="0" smtClean="0"/>
              <a:t>Jess Bell</a:t>
            </a:r>
          </a:p>
          <a:p>
            <a:r>
              <a:rPr lang="en-AU" dirty="0" err="1" smtClean="0"/>
              <a:t>Dulkaninna</a:t>
            </a:r>
            <a:r>
              <a:rPr lang="en-AU" dirty="0" smtClean="0"/>
              <a:t> Station</a:t>
            </a:r>
            <a:endParaRPr lang="en-AU" dirty="0"/>
          </a:p>
        </p:txBody>
      </p:sp>
      <p:sp>
        <p:nvSpPr>
          <p:cNvPr id="11" name="TextBox 10"/>
          <p:cNvSpPr txBox="1"/>
          <p:nvPr/>
        </p:nvSpPr>
        <p:spPr>
          <a:xfrm>
            <a:off x="802384" y="3886200"/>
            <a:ext cx="2903463" cy="923330"/>
          </a:xfrm>
          <a:prstGeom prst="rect">
            <a:avLst/>
          </a:prstGeom>
          <a:noFill/>
        </p:spPr>
        <p:txBody>
          <a:bodyPr wrap="square" rtlCol="0">
            <a:spAutoFit/>
          </a:bodyPr>
          <a:lstStyle/>
          <a:p>
            <a:r>
              <a:rPr lang="en-AU" dirty="0" smtClean="0"/>
              <a:t>Megan Henderson</a:t>
            </a:r>
          </a:p>
          <a:p>
            <a:r>
              <a:rPr lang="en-AU" dirty="0" smtClean="0"/>
              <a:t>Mt Vivian and </a:t>
            </a:r>
          </a:p>
          <a:p>
            <a:r>
              <a:rPr lang="en-AU" dirty="0" err="1" smtClean="0"/>
              <a:t>Kokatha</a:t>
            </a:r>
            <a:r>
              <a:rPr lang="en-AU" dirty="0" smtClean="0"/>
              <a:t> Stations</a:t>
            </a:r>
            <a:endParaRPr lang="en-AU" dirty="0"/>
          </a:p>
        </p:txBody>
      </p:sp>
      <p:pic>
        <p:nvPicPr>
          <p:cNvPr id="12"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8580" y="1446897"/>
            <a:ext cx="4669046" cy="5098599"/>
          </a:xfrm>
          <a:prstGeom prst="rect">
            <a:avLst/>
          </a:prstGeom>
        </p:spPr>
      </p:pic>
      <p:sp>
        <p:nvSpPr>
          <p:cNvPr id="4" name="TextBox 3"/>
          <p:cNvSpPr txBox="1"/>
          <p:nvPr/>
        </p:nvSpPr>
        <p:spPr>
          <a:xfrm>
            <a:off x="877824" y="5257800"/>
            <a:ext cx="2084832" cy="923330"/>
          </a:xfrm>
          <a:prstGeom prst="rect">
            <a:avLst/>
          </a:prstGeom>
          <a:noFill/>
        </p:spPr>
        <p:txBody>
          <a:bodyPr wrap="square" rtlCol="0">
            <a:spAutoFit/>
          </a:bodyPr>
          <a:lstStyle/>
          <a:p>
            <a:r>
              <a:rPr lang="en-AU" dirty="0" smtClean="0"/>
              <a:t>Lisa Stevens</a:t>
            </a:r>
          </a:p>
          <a:p>
            <a:r>
              <a:rPr lang="en-AU" dirty="0" smtClean="0"/>
              <a:t>Regional Landcare </a:t>
            </a:r>
          </a:p>
          <a:p>
            <a:r>
              <a:rPr lang="en-AU" dirty="0" smtClean="0"/>
              <a:t>Facilitator</a:t>
            </a:r>
            <a:endParaRPr lang="en-AU" dirty="0"/>
          </a:p>
        </p:txBody>
      </p:sp>
      <p:cxnSp>
        <p:nvCxnSpPr>
          <p:cNvPr id="13" name="Straight Arrow Connector 12"/>
          <p:cNvCxnSpPr/>
          <p:nvPr/>
        </p:nvCxnSpPr>
        <p:spPr>
          <a:xfrm flipV="1">
            <a:off x="2976636" y="4275227"/>
            <a:ext cx="3287004" cy="1444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96904" y="3037706"/>
            <a:ext cx="2304295" cy="4002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29102" y="3364579"/>
            <a:ext cx="2301266" cy="11646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574536" y="2215411"/>
            <a:ext cx="1490472" cy="7219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647144" y="2937406"/>
            <a:ext cx="1543788" cy="9173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415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74576" cy="771331"/>
          </a:xfrm>
        </p:spPr>
        <p:txBody>
          <a:bodyPr>
            <a:normAutofit/>
          </a:bodyPr>
          <a:lstStyle/>
          <a:p>
            <a:r>
              <a:rPr lang="en-AU" sz="3200" dirty="0" smtClean="0"/>
              <a:t>Taking a Risk … not everyone was on board</a:t>
            </a:r>
            <a:endParaRPr lang="en-AU" sz="3200" dirty="0"/>
          </a:p>
        </p:txBody>
      </p:sp>
      <p:sp>
        <p:nvSpPr>
          <p:cNvPr id="3" name="Content Placeholder 2"/>
          <p:cNvSpPr>
            <a:spLocks noGrp="1"/>
          </p:cNvSpPr>
          <p:nvPr>
            <p:ph idx="1"/>
          </p:nvPr>
        </p:nvSpPr>
        <p:spPr>
          <a:xfrm>
            <a:off x="761310" y="1713037"/>
            <a:ext cx="6395270" cy="1002171"/>
          </a:xfrm>
        </p:spPr>
        <p:txBody>
          <a:bodyPr>
            <a:noAutofit/>
          </a:bodyPr>
          <a:lstStyle/>
          <a:p>
            <a:pPr marL="0" indent="0">
              <a:buNone/>
            </a:pPr>
            <a:r>
              <a:rPr lang="en-AU" sz="2800" dirty="0" smtClean="0"/>
              <a:t>Do women really need an event just for them these days?</a:t>
            </a:r>
            <a:endParaRPr lang="en-AU" sz="2800" dirty="0"/>
          </a:p>
        </p:txBody>
      </p:sp>
      <p:sp>
        <p:nvSpPr>
          <p:cNvPr id="4" name="Content Placeholder 2"/>
          <p:cNvSpPr txBox="1">
            <a:spLocks/>
          </p:cNvSpPr>
          <p:nvPr/>
        </p:nvSpPr>
        <p:spPr>
          <a:xfrm>
            <a:off x="880188" y="4943825"/>
            <a:ext cx="3595396" cy="8658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AU" sz="2400" dirty="0" smtClean="0"/>
              <a:t>It’s just </a:t>
            </a:r>
            <a:r>
              <a:rPr lang="en-AU" sz="2400" dirty="0" err="1"/>
              <a:t>K</a:t>
            </a:r>
            <a:r>
              <a:rPr lang="en-AU" sz="2400" dirty="0" err="1" smtClean="0"/>
              <a:t>umbaya</a:t>
            </a:r>
            <a:r>
              <a:rPr lang="en-AU" sz="2400" dirty="0" smtClean="0"/>
              <a:t> stuff, no offence </a:t>
            </a:r>
            <a:endParaRPr lang="en-AU" sz="2400" dirty="0"/>
          </a:p>
        </p:txBody>
      </p:sp>
      <p:sp>
        <p:nvSpPr>
          <p:cNvPr id="5" name="Content Placeholder 2"/>
          <p:cNvSpPr txBox="1">
            <a:spLocks/>
          </p:cNvSpPr>
          <p:nvPr/>
        </p:nvSpPr>
        <p:spPr>
          <a:xfrm>
            <a:off x="4888549" y="5859488"/>
            <a:ext cx="6466805" cy="4893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AU" dirty="0" smtClean="0"/>
              <a:t>I didn’t know Landmark and PIRSA were coming, can I come?</a:t>
            </a:r>
            <a:endParaRPr lang="en-AU" dirty="0"/>
          </a:p>
        </p:txBody>
      </p:sp>
      <p:sp>
        <p:nvSpPr>
          <p:cNvPr id="6" name="Content Placeholder 2"/>
          <p:cNvSpPr txBox="1">
            <a:spLocks/>
          </p:cNvSpPr>
          <p:nvPr/>
        </p:nvSpPr>
        <p:spPr>
          <a:xfrm>
            <a:off x="7874347" y="1483567"/>
            <a:ext cx="1577563" cy="16541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AU" sz="2800" dirty="0" smtClean="0"/>
              <a:t>It’s not </a:t>
            </a:r>
            <a:r>
              <a:rPr lang="en-AU" sz="2800" dirty="0" err="1" smtClean="0"/>
              <a:t>NRMy</a:t>
            </a:r>
            <a:r>
              <a:rPr lang="en-AU" sz="2800" dirty="0" smtClean="0"/>
              <a:t> enough!</a:t>
            </a:r>
            <a:endParaRPr lang="en-AU" sz="2800" dirty="0"/>
          </a:p>
        </p:txBody>
      </p:sp>
      <p:sp>
        <p:nvSpPr>
          <p:cNvPr id="7" name="Content Placeholder 2"/>
          <p:cNvSpPr txBox="1">
            <a:spLocks/>
          </p:cNvSpPr>
          <p:nvPr/>
        </p:nvSpPr>
        <p:spPr>
          <a:xfrm>
            <a:off x="1623526" y="3120243"/>
            <a:ext cx="4180114" cy="489305"/>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AU" dirty="0" smtClean="0"/>
              <a:t>It’s just a bitch and champagne session?</a:t>
            </a:r>
            <a:endParaRPr lang="en-AU" dirty="0"/>
          </a:p>
        </p:txBody>
      </p:sp>
      <p:sp>
        <p:nvSpPr>
          <p:cNvPr id="8" name="Content Placeholder 2"/>
          <p:cNvSpPr txBox="1">
            <a:spLocks/>
          </p:cNvSpPr>
          <p:nvPr/>
        </p:nvSpPr>
        <p:spPr>
          <a:xfrm>
            <a:off x="4198084" y="3754580"/>
            <a:ext cx="5029891" cy="12356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AU" sz="3200" dirty="0" smtClean="0"/>
              <a:t>Have you invited this person and that person ?</a:t>
            </a:r>
            <a:endParaRPr lang="en-AU" sz="3200" dirty="0"/>
          </a:p>
        </p:txBody>
      </p:sp>
    </p:spTree>
    <p:extLst>
      <p:ext uri="{BB962C8B-B14F-4D97-AF65-F5344CB8AC3E}">
        <p14:creationId xmlns:p14="http://schemas.microsoft.com/office/powerpoint/2010/main" val="1608387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6" presetClass="entr" presetSubtype="0" fill="hold" grpId="0" nodeType="afterEffect">
                                  <p:stCondLst>
                                    <p:cond delay="1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145">
                                          <p:stCondLst>
                                            <p:cond delay="0"/>
                                          </p:stCondLst>
                                        </p:cTn>
                                        <p:tgtEl>
                                          <p:spTgt spid="3">
                                            <p:txEl>
                                              <p:pRg st="0" end="0"/>
                                            </p:txEl>
                                          </p:spTgt>
                                        </p:tgtEl>
                                      </p:cBhvr>
                                    </p:animEffect>
                                    <p:anim calcmode="lin" valueType="num">
                                      <p:cBhvr>
                                        <p:cTn id="13" dur="455"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6">
                                          <p:stCondLst>
                                            <p:cond delay="162"/>
                                          </p:stCondLst>
                                        </p:cTn>
                                        <p:tgtEl>
                                          <p:spTgt spid="3">
                                            <p:txEl>
                                              <p:pRg st="0" end="0"/>
                                            </p:txEl>
                                          </p:spTgt>
                                        </p:tgtEl>
                                      </p:cBhvr>
                                      <p:to x="100000" y="60000"/>
                                    </p:animScale>
                                    <p:animScale>
                                      <p:cBhvr>
                                        <p:cTn id="19" dur="41" decel="50000">
                                          <p:stCondLst>
                                            <p:cond delay="169"/>
                                          </p:stCondLst>
                                        </p:cTn>
                                        <p:tgtEl>
                                          <p:spTgt spid="3">
                                            <p:txEl>
                                              <p:pRg st="0" end="0"/>
                                            </p:txEl>
                                          </p:spTgt>
                                        </p:tgtEl>
                                      </p:cBhvr>
                                      <p:to x="100000" y="100000"/>
                                    </p:animScale>
                                    <p:animScale>
                                      <p:cBhvr>
                                        <p:cTn id="20" dur="6">
                                          <p:stCondLst>
                                            <p:cond delay="328"/>
                                          </p:stCondLst>
                                        </p:cTn>
                                        <p:tgtEl>
                                          <p:spTgt spid="3">
                                            <p:txEl>
                                              <p:pRg st="0" end="0"/>
                                            </p:txEl>
                                          </p:spTgt>
                                        </p:tgtEl>
                                      </p:cBhvr>
                                      <p:to x="100000" y="80000"/>
                                    </p:animScale>
                                    <p:animScale>
                                      <p:cBhvr>
                                        <p:cTn id="21" dur="41" decel="50000">
                                          <p:stCondLst>
                                            <p:cond delay="334"/>
                                          </p:stCondLst>
                                        </p:cTn>
                                        <p:tgtEl>
                                          <p:spTgt spid="3">
                                            <p:txEl>
                                              <p:pRg st="0" end="0"/>
                                            </p:txEl>
                                          </p:spTgt>
                                        </p:tgtEl>
                                      </p:cBhvr>
                                      <p:to x="100000" y="100000"/>
                                    </p:animScale>
                                    <p:animScale>
                                      <p:cBhvr>
                                        <p:cTn id="22" dur="6">
                                          <p:stCondLst>
                                            <p:cond delay="410"/>
                                          </p:stCondLst>
                                        </p:cTn>
                                        <p:tgtEl>
                                          <p:spTgt spid="3">
                                            <p:txEl>
                                              <p:pRg st="0" end="0"/>
                                            </p:txEl>
                                          </p:spTgt>
                                        </p:tgtEl>
                                      </p:cBhvr>
                                      <p:to x="100000" y="90000"/>
                                    </p:animScale>
                                    <p:animScale>
                                      <p:cBhvr>
                                        <p:cTn id="23" dur="41" decel="50000">
                                          <p:stCondLst>
                                            <p:cond delay="417"/>
                                          </p:stCondLst>
                                        </p:cTn>
                                        <p:tgtEl>
                                          <p:spTgt spid="3">
                                            <p:txEl>
                                              <p:pRg st="0" end="0"/>
                                            </p:txEl>
                                          </p:spTgt>
                                        </p:tgtEl>
                                      </p:cBhvr>
                                      <p:to x="100000" y="100000"/>
                                    </p:animScale>
                                    <p:animScale>
                                      <p:cBhvr>
                                        <p:cTn id="24" dur="6">
                                          <p:stCondLst>
                                            <p:cond delay="452"/>
                                          </p:stCondLst>
                                        </p:cTn>
                                        <p:tgtEl>
                                          <p:spTgt spid="3">
                                            <p:txEl>
                                              <p:pRg st="0" end="0"/>
                                            </p:txEl>
                                          </p:spTgt>
                                        </p:tgtEl>
                                      </p:cBhvr>
                                      <p:to x="100000" y="95000"/>
                                    </p:animScale>
                                    <p:animScale>
                                      <p:cBhvr>
                                        <p:cTn id="25" dur="41" decel="50000">
                                          <p:stCondLst>
                                            <p:cond delay="458"/>
                                          </p:stCondLst>
                                        </p:cTn>
                                        <p:tgtEl>
                                          <p:spTgt spid="3">
                                            <p:txEl>
                                              <p:pRg st="0" end="0"/>
                                            </p:txEl>
                                          </p:spTgt>
                                        </p:tgtEl>
                                      </p:cBhvr>
                                      <p:to x="100000" y="100000"/>
                                    </p:animScale>
                                  </p:childTnLst>
                                </p:cTn>
                              </p:par>
                            </p:childTnLst>
                          </p:cTn>
                        </p:par>
                        <p:par>
                          <p:cTn id="26" fill="hold">
                            <p:stCondLst>
                              <p:cond delay="4000"/>
                            </p:stCondLst>
                            <p:childTnLst>
                              <p:par>
                                <p:cTn id="27" presetID="22" presetClass="entr" presetSubtype="4" fill="hold" grpId="0" nodeType="afterEffect">
                                  <p:stCondLst>
                                    <p:cond delay="200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par>
                          <p:cTn id="30" fill="hold">
                            <p:stCondLst>
                              <p:cond delay="6500"/>
                            </p:stCondLst>
                            <p:childTnLst>
                              <p:par>
                                <p:cTn id="31" presetID="45" presetClass="entr" presetSubtype="0" fill="hold" grpId="0" nodeType="afterEffect">
                                  <p:stCondLst>
                                    <p:cond delay="10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ppt_w</p:attrName>
                                        </p:attrNameLst>
                                      </p:cBhvr>
                                      <p:tavLst>
                                        <p:tav tm="0" fmla="#ppt_w*sin(2.5*pi*$)">
                                          <p:val>
                                            <p:fltVal val="0"/>
                                          </p:val>
                                        </p:tav>
                                        <p:tav tm="100000">
                                          <p:val>
                                            <p:fltVal val="1"/>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childTnLst>
                                </p:cTn>
                              </p:par>
                            </p:childTnLst>
                          </p:cTn>
                        </p:par>
                        <p:par>
                          <p:cTn id="36" fill="hold">
                            <p:stCondLst>
                              <p:cond delay="9500"/>
                            </p:stCondLst>
                            <p:childTnLst>
                              <p:par>
                                <p:cTn id="37" presetID="14" presetClass="entr" presetSubtype="10" fill="hold" grpId="0" nodeType="after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par>
                          <p:cTn id="40" fill="hold">
                            <p:stCondLst>
                              <p:cond delay="12000"/>
                            </p:stCondLst>
                            <p:childTnLst>
                              <p:par>
                                <p:cTn id="41" presetID="2" presetClass="entr" presetSubtype="4" fill="hold" grpId="0" nodeType="afterEffect">
                                  <p:stCondLst>
                                    <p:cond delay="20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9016"/>
            <a:ext cx="8596668" cy="1320800"/>
          </a:xfrm>
        </p:spPr>
        <p:txBody>
          <a:bodyPr/>
          <a:lstStyle/>
          <a:p>
            <a:pPr algn="ctr"/>
            <a:r>
              <a:rPr lang="en-AU" dirty="0" smtClean="0"/>
              <a:t>Getting Hooked – </a:t>
            </a:r>
            <a:br>
              <a:rPr lang="en-AU" dirty="0" smtClean="0"/>
            </a:br>
            <a:r>
              <a:rPr lang="en-AU" dirty="0" smtClean="0"/>
              <a:t>Engaging Remote Communities</a:t>
            </a:r>
            <a:endParaRPr lang="en-AU" dirty="0"/>
          </a:p>
        </p:txBody>
      </p:sp>
      <p:sp>
        <p:nvSpPr>
          <p:cNvPr id="3" name="Content Placeholder 2"/>
          <p:cNvSpPr>
            <a:spLocks noGrp="1"/>
          </p:cNvSpPr>
          <p:nvPr>
            <p:ph idx="1"/>
          </p:nvPr>
        </p:nvSpPr>
        <p:spPr>
          <a:xfrm>
            <a:off x="575618" y="3328614"/>
            <a:ext cx="4022682" cy="1604333"/>
          </a:xfrm>
        </p:spPr>
        <p:txBody>
          <a:bodyPr/>
          <a:lstStyle/>
          <a:p>
            <a:r>
              <a:rPr lang="en-AU" dirty="0" smtClean="0"/>
              <a:t>Early consultation</a:t>
            </a:r>
          </a:p>
          <a:p>
            <a:r>
              <a:rPr lang="en-AU" dirty="0" smtClean="0"/>
              <a:t>Using local landholder knowledge on a range of topics such as; local issues that might impact on event</a:t>
            </a:r>
          </a:p>
          <a:p>
            <a:endParaRPr lang="en-AU" dirty="0" smtClean="0"/>
          </a:p>
        </p:txBody>
      </p:sp>
      <p:sp>
        <p:nvSpPr>
          <p:cNvPr id="4" name="Title 1"/>
          <p:cNvSpPr txBox="1">
            <a:spLocks/>
          </p:cNvSpPr>
          <p:nvPr/>
        </p:nvSpPr>
        <p:spPr>
          <a:xfrm>
            <a:off x="453245" y="2552115"/>
            <a:ext cx="4267429" cy="7764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t>What works</a:t>
            </a:r>
            <a:endParaRPr lang="en-AU" dirty="0"/>
          </a:p>
        </p:txBody>
      </p:sp>
      <p:sp>
        <p:nvSpPr>
          <p:cNvPr id="6" name="Title 1"/>
          <p:cNvSpPr txBox="1">
            <a:spLocks/>
          </p:cNvSpPr>
          <p:nvPr/>
        </p:nvSpPr>
        <p:spPr>
          <a:xfrm>
            <a:off x="4975668" y="2441220"/>
            <a:ext cx="4267429" cy="7764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t>What doesn’t work</a:t>
            </a:r>
            <a:endParaRPr lang="en-AU" dirty="0"/>
          </a:p>
        </p:txBody>
      </p:sp>
      <p:sp>
        <p:nvSpPr>
          <p:cNvPr id="7" name="Content Placeholder 2"/>
          <p:cNvSpPr txBox="1">
            <a:spLocks/>
          </p:cNvSpPr>
          <p:nvPr/>
        </p:nvSpPr>
        <p:spPr>
          <a:xfrm>
            <a:off x="4975668" y="3309839"/>
            <a:ext cx="4022682" cy="13704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dirty="0" smtClean="0"/>
              <a:t>Assuming “we” know what community want without asking</a:t>
            </a:r>
          </a:p>
          <a:p>
            <a:r>
              <a:rPr lang="en-AU" dirty="0" smtClean="0"/>
              <a:t>Relying on the same local champions</a:t>
            </a:r>
            <a:endParaRPr lang="en-AU" dirty="0"/>
          </a:p>
        </p:txBody>
      </p:sp>
    </p:spTree>
    <p:extLst>
      <p:ext uri="{BB962C8B-B14F-4D97-AF65-F5344CB8AC3E}">
        <p14:creationId xmlns:p14="http://schemas.microsoft.com/office/powerpoint/2010/main" val="9136771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Retreat Themes</a:t>
            </a:r>
            <a:endParaRPr lang="en-AU" dirty="0"/>
          </a:p>
        </p:txBody>
      </p:sp>
      <p:sp>
        <p:nvSpPr>
          <p:cNvPr id="3" name="Content Placeholder 2"/>
          <p:cNvSpPr>
            <a:spLocks noGrp="1"/>
          </p:cNvSpPr>
          <p:nvPr>
            <p:ph idx="1"/>
          </p:nvPr>
        </p:nvSpPr>
        <p:spPr>
          <a:xfrm>
            <a:off x="595038" y="1566230"/>
            <a:ext cx="4499476" cy="1503541"/>
          </a:xfrm>
        </p:spPr>
        <p:txBody>
          <a:bodyPr>
            <a:normAutofit fontScale="77500" lnSpcReduction="20000"/>
          </a:bodyPr>
          <a:lstStyle/>
          <a:p>
            <a:r>
              <a:rPr lang="en-AU" sz="2400" dirty="0" smtClean="0"/>
              <a:t>Women in Rural Business</a:t>
            </a:r>
          </a:p>
          <a:p>
            <a:pPr lvl="1"/>
            <a:r>
              <a:rPr lang="en-AU" dirty="0" smtClean="0"/>
              <a:t>Diversification: Developing multiple sources of income</a:t>
            </a:r>
          </a:p>
          <a:p>
            <a:pPr lvl="1"/>
            <a:r>
              <a:rPr lang="en-AU" dirty="0" smtClean="0"/>
              <a:t>Livestock Health and NLIS</a:t>
            </a:r>
          </a:p>
          <a:p>
            <a:pPr lvl="1"/>
            <a:r>
              <a:rPr lang="en-AU" dirty="0" smtClean="0"/>
              <a:t>Land Management Panel (includes Pastoral Board, Landholder &amp; Pastoral Profit</a:t>
            </a:r>
            <a:endParaRPr lang="en-AU" dirty="0"/>
          </a:p>
          <a:p>
            <a:endParaRPr lang="en-AU" dirty="0" smtClean="0"/>
          </a:p>
          <a:p>
            <a:pPr algn="r"/>
            <a:endParaRPr lang="en-AU" dirty="0" smtClean="0"/>
          </a:p>
        </p:txBody>
      </p:sp>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rot="720000">
            <a:off x="7794198" y="1718680"/>
            <a:ext cx="3124200" cy="4235450"/>
          </a:xfrm>
          <a:prstGeom prst="rect">
            <a:avLst/>
          </a:prstGeom>
          <a:noFill/>
          <a:ln>
            <a:noFill/>
          </a:ln>
          <a:effectLst>
            <a:glow rad="228600">
              <a:schemeClr val="accent2">
                <a:satMod val="175000"/>
                <a:alpha val="40000"/>
              </a:schemeClr>
            </a:glow>
          </a:effectLst>
        </p:spPr>
      </p:pic>
      <p:sp>
        <p:nvSpPr>
          <p:cNvPr id="7" name="Content Placeholder 2"/>
          <p:cNvSpPr txBox="1">
            <a:spLocks/>
          </p:cNvSpPr>
          <p:nvPr/>
        </p:nvSpPr>
        <p:spPr>
          <a:xfrm>
            <a:off x="495512" y="3214396"/>
            <a:ext cx="4515027" cy="150354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400" dirty="0" smtClean="0"/>
              <a:t>Health &amp; Wellbeing</a:t>
            </a:r>
          </a:p>
          <a:p>
            <a:pPr lvl="1"/>
            <a:r>
              <a:rPr lang="en-AU" dirty="0" smtClean="0"/>
              <a:t>Health Panel (includes RFDS doctor and community nurse, McGrath breast care nurse)</a:t>
            </a:r>
          </a:p>
          <a:p>
            <a:pPr lvl="1"/>
            <a:r>
              <a:rPr lang="en-AU" dirty="0" smtClean="0"/>
              <a:t>Hatha Yoga</a:t>
            </a:r>
          </a:p>
          <a:p>
            <a:pPr lvl="1"/>
            <a:r>
              <a:rPr lang="en-AU" dirty="0" smtClean="0"/>
              <a:t>Going Somewhere in the Middle of Nowhere (health, fitness &amp; lifestyle</a:t>
            </a:r>
          </a:p>
          <a:p>
            <a:endParaRPr lang="en-AU" dirty="0" smtClean="0"/>
          </a:p>
          <a:p>
            <a:pPr algn="r"/>
            <a:endParaRPr lang="en-AU" dirty="0" smtClean="0"/>
          </a:p>
        </p:txBody>
      </p:sp>
      <p:sp>
        <p:nvSpPr>
          <p:cNvPr id="8" name="Content Placeholder 2"/>
          <p:cNvSpPr txBox="1">
            <a:spLocks/>
          </p:cNvSpPr>
          <p:nvPr/>
        </p:nvSpPr>
        <p:spPr>
          <a:xfrm>
            <a:off x="495512" y="5037446"/>
            <a:ext cx="3236733" cy="101010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400" dirty="0" smtClean="0"/>
              <a:t>Self Development</a:t>
            </a:r>
          </a:p>
          <a:p>
            <a:pPr lvl="1"/>
            <a:r>
              <a:rPr lang="en-AU" sz="1300" dirty="0" smtClean="0"/>
              <a:t>Believe in Yourself</a:t>
            </a:r>
          </a:p>
          <a:p>
            <a:pPr lvl="1"/>
            <a:r>
              <a:rPr lang="en-AU" sz="1300" dirty="0" smtClean="0"/>
              <a:t>Living with Purpose and Passion</a:t>
            </a:r>
          </a:p>
          <a:p>
            <a:endParaRPr lang="en-AU" dirty="0" smtClean="0"/>
          </a:p>
          <a:p>
            <a:pPr algn="r"/>
            <a:endParaRPr lang="en-AU" dirty="0" smtClean="0"/>
          </a:p>
        </p:txBody>
      </p:sp>
      <p:sp>
        <p:nvSpPr>
          <p:cNvPr id="9" name="Content Placeholder 2"/>
          <p:cNvSpPr txBox="1">
            <a:spLocks/>
          </p:cNvSpPr>
          <p:nvPr/>
        </p:nvSpPr>
        <p:spPr>
          <a:xfrm>
            <a:off x="5227300" y="1519606"/>
            <a:ext cx="2413155" cy="15035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400" dirty="0" smtClean="0"/>
              <a:t>Arts &amp; Crafts</a:t>
            </a:r>
          </a:p>
          <a:p>
            <a:pPr lvl="1"/>
            <a:r>
              <a:rPr lang="en-AU" sz="1200" dirty="0" smtClean="0"/>
              <a:t>Silk scarf painting</a:t>
            </a:r>
          </a:p>
          <a:p>
            <a:pPr lvl="1"/>
            <a:r>
              <a:rPr lang="en-AU" sz="1200" dirty="0" smtClean="0"/>
              <a:t>Jewellery making</a:t>
            </a:r>
          </a:p>
          <a:p>
            <a:pPr lvl="1"/>
            <a:r>
              <a:rPr lang="en-AU" sz="1200" dirty="0" smtClean="0"/>
              <a:t>CWA activities</a:t>
            </a:r>
          </a:p>
          <a:p>
            <a:endParaRPr lang="en-AU" dirty="0" smtClean="0"/>
          </a:p>
          <a:p>
            <a:pPr algn="r"/>
            <a:endParaRPr lang="en-AU" dirty="0" smtClean="0"/>
          </a:p>
        </p:txBody>
      </p:sp>
    </p:spTree>
    <p:extLst>
      <p:ext uri="{BB962C8B-B14F-4D97-AF65-F5344CB8AC3E}">
        <p14:creationId xmlns:p14="http://schemas.microsoft.com/office/powerpoint/2010/main" val="4258325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5306"/>
          </a:xfrm>
        </p:spPr>
        <p:txBody>
          <a:bodyPr/>
          <a:lstStyle/>
          <a:p>
            <a:r>
              <a:rPr lang="en-AU" dirty="0" err="1" smtClean="0"/>
              <a:t>Masterchef</a:t>
            </a:r>
            <a:r>
              <a:rPr lang="en-AU" dirty="0" smtClean="0"/>
              <a:t> - Arid Lands style</a:t>
            </a:r>
            <a:endParaRPr lang="en-AU" dirty="0"/>
          </a:p>
        </p:txBody>
      </p:sp>
      <p:sp>
        <p:nvSpPr>
          <p:cNvPr id="4" name="TextBox 3"/>
          <p:cNvSpPr txBox="1"/>
          <p:nvPr/>
        </p:nvSpPr>
        <p:spPr>
          <a:xfrm>
            <a:off x="677334" y="1364322"/>
            <a:ext cx="3769567" cy="646331"/>
          </a:xfrm>
          <a:prstGeom prst="rect">
            <a:avLst/>
          </a:prstGeom>
          <a:noFill/>
        </p:spPr>
        <p:txBody>
          <a:bodyPr wrap="square" rtlCol="0">
            <a:spAutoFit/>
          </a:bodyPr>
          <a:lstStyle/>
          <a:p>
            <a:r>
              <a:rPr lang="en-AU" sz="3600" dirty="0" smtClean="0"/>
              <a:t>Paddock to Plate</a:t>
            </a:r>
            <a:endParaRPr lang="en-AU" sz="3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9191" y="1464906"/>
            <a:ext cx="5247385" cy="293945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34" y="2150816"/>
            <a:ext cx="4087609" cy="3484828"/>
          </a:xfrm>
          <a:prstGeom prst="rect">
            <a:avLst/>
          </a:prstGeom>
        </p:spPr>
      </p:pic>
      <p:sp>
        <p:nvSpPr>
          <p:cNvPr id="7" name="TextBox 6"/>
          <p:cNvSpPr txBox="1"/>
          <p:nvPr/>
        </p:nvSpPr>
        <p:spPr>
          <a:xfrm>
            <a:off x="677333" y="5675223"/>
            <a:ext cx="4087609" cy="646331"/>
          </a:xfrm>
          <a:prstGeom prst="rect">
            <a:avLst/>
          </a:prstGeom>
          <a:noFill/>
        </p:spPr>
        <p:txBody>
          <a:bodyPr wrap="square" rtlCol="0">
            <a:spAutoFit/>
          </a:bodyPr>
          <a:lstStyle/>
          <a:p>
            <a:r>
              <a:rPr lang="en-AU" dirty="0" smtClean="0"/>
              <a:t>Andrea shares her lessons on preparing bush foods</a:t>
            </a:r>
            <a:endParaRPr lang="en-AU" dirty="0"/>
          </a:p>
        </p:txBody>
      </p:sp>
      <p:sp>
        <p:nvSpPr>
          <p:cNvPr id="3" name="TextBox 2"/>
          <p:cNvSpPr txBox="1"/>
          <p:nvPr/>
        </p:nvSpPr>
        <p:spPr>
          <a:xfrm rot="180000">
            <a:off x="9274002" y="5654035"/>
            <a:ext cx="1890822" cy="954107"/>
          </a:xfrm>
          <a:prstGeom prst="rect">
            <a:avLst/>
          </a:prstGeom>
          <a:noFill/>
        </p:spPr>
        <p:txBody>
          <a:bodyPr wrap="square" rtlCol="0">
            <a:spAutoFit/>
          </a:bodyPr>
          <a:lstStyle/>
          <a:p>
            <a:pPr algn="ctr"/>
            <a:r>
              <a:rPr lang="en-AU" sz="2800" dirty="0" err="1" smtClean="0"/>
              <a:t>Quandong</a:t>
            </a:r>
            <a:r>
              <a:rPr lang="en-AU" sz="2800" dirty="0" smtClean="0"/>
              <a:t> Jam</a:t>
            </a:r>
            <a:endParaRPr lang="en-AU" sz="2800" dirty="0"/>
          </a:p>
        </p:txBody>
      </p:sp>
      <p:sp>
        <p:nvSpPr>
          <p:cNvPr id="10" name="TextBox 9"/>
          <p:cNvSpPr txBox="1"/>
          <p:nvPr/>
        </p:nvSpPr>
        <p:spPr>
          <a:xfrm rot="-180000">
            <a:off x="7122869" y="5715591"/>
            <a:ext cx="1563624" cy="830997"/>
          </a:xfrm>
          <a:prstGeom prst="rect">
            <a:avLst/>
          </a:prstGeom>
          <a:noFill/>
        </p:spPr>
        <p:txBody>
          <a:bodyPr wrap="square" rtlCol="0">
            <a:spAutoFit/>
          </a:bodyPr>
          <a:lstStyle/>
          <a:p>
            <a:pPr algn="ctr"/>
            <a:r>
              <a:rPr lang="en-AU" sz="2400" dirty="0" smtClean="0"/>
              <a:t>Bush Bananas</a:t>
            </a:r>
            <a:endParaRPr lang="en-AU" sz="2400" dirty="0"/>
          </a:p>
        </p:txBody>
      </p:sp>
      <p:sp>
        <p:nvSpPr>
          <p:cNvPr id="11" name="TextBox 10"/>
          <p:cNvSpPr txBox="1"/>
          <p:nvPr/>
        </p:nvSpPr>
        <p:spPr>
          <a:xfrm rot="180000">
            <a:off x="4669076" y="5530926"/>
            <a:ext cx="1922657" cy="1200329"/>
          </a:xfrm>
          <a:prstGeom prst="rect">
            <a:avLst/>
          </a:prstGeom>
          <a:noFill/>
        </p:spPr>
        <p:txBody>
          <a:bodyPr wrap="square" rtlCol="0">
            <a:spAutoFit/>
          </a:bodyPr>
          <a:lstStyle/>
          <a:p>
            <a:pPr algn="ctr"/>
            <a:r>
              <a:rPr lang="en-AU" sz="2400" dirty="0" smtClean="0"/>
              <a:t>Home-made Salt Bush </a:t>
            </a:r>
            <a:r>
              <a:rPr lang="en-AU" sz="2400" dirty="0" err="1" smtClean="0"/>
              <a:t>Dukkha</a:t>
            </a:r>
            <a:endParaRPr lang="en-AU" sz="2400" dirty="0"/>
          </a:p>
        </p:txBody>
      </p:sp>
      <p:sp>
        <p:nvSpPr>
          <p:cNvPr id="12" name="TextBox 11"/>
          <p:cNvSpPr txBox="1"/>
          <p:nvPr/>
        </p:nvSpPr>
        <p:spPr>
          <a:xfrm>
            <a:off x="5489191" y="4444424"/>
            <a:ext cx="5456177" cy="923330"/>
          </a:xfrm>
          <a:prstGeom prst="rect">
            <a:avLst/>
          </a:prstGeom>
          <a:noFill/>
        </p:spPr>
        <p:txBody>
          <a:bodyPr wrap="square" rtlCol="0">
            <a:spAutoFit/>
          </a:bodyPr>
          <a:lstStyle/>
          <a:p>
            <a:r>
              <a:rPr lang="en-AU" dirty="0" smtClean="0"/>
              <a:t>Andrea teaches women about the incredible adaptions of native plants to the dry and salty outback environment</a:t>
            </a:r>
            <a:endParaRPr lang="en-AU" dirty="0"/>
          </a:p>
        </p:txBody>
      </p:sp>
    </p:spTree>
    <p:extLst>
      <p:ext uri="{BB962C8B-B14F-4D97-AF65-F5344CB8AC3E}">
        <p14:creationId xmlns:p14="http://schemas.microsoft.com/office/powerpoint/2010/main" val="2068512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1978"/>
          </a:xfrm>
        </p:spPr>
        <p:txBody>
          <a:bodyPr/>
          <a:lstStyle/>
          <a:p>
            <a:r>
              <a:rPr lang="en-AU" dirty="0" smtClean="0"/>
              <a:t>Feedback – What did we learn?</a:t>
            </a:r>
            <a:endParaRPr lang="en-AU" dirty="0"/>
          </a:p>
        </p:txBody>
      </p:sp>
      <p:sp>
        <p:nvSpPr>
          <p:cNvPr id="3" name="Content Placeholder 2"/>
          <p:cNvSpPr>
            <a:spLocks noGrp="1"/>
          </p:cNvSpPr>
          <p:nvPr>
            <p:ph idx="1"/>
          </p:nvPr>
        </p:nvSpPr>
        <p:spPr>
          <a:xfrm>
            <a:off x="743236" y="1869989"/>
            <a:ext cx="3696959" cy="1647567"/>
          </a:xfrm>
        </p:spPr>
        <p:txBody>
          <a:bodyPr>
            <a:normAutofit/>
          </a:bodyPr>
          <a:lstStyle/>
          <a:p>
            <a:r>
              <a:rPr lang="en-AU" sz="1600" dirty="0" smtClean="0"/>
              <a:t>Questionnaire (Survey Monkey)</a:t>
            </a:r>
          </a:p>
          <a:p>
            <a:r>
              <a:rPr lang="en-AU" sz="1600" dirty="0" smtClean="0"/>
              <a:t>Comments Box (at event)</a:t>
            </a:r>
          </a:p>
          <a:p>
            <a:r>
              <a:rPr lang="en-AU" sz="1600" dirty="0" smtClean="0"/>
              <a:t>Comments Wall (at event)</a:t>
            </a:r>
          </a:p>
          <a:p>
            <a:r>
              <a:rPr lang="en-AU" sz="1600" dirty="0" smtClean="0"/>
              <a:t>Video (at event)</a:t>
            </a:r>
          </a:p>
          <a:p>
            <a:endParaRPr lang="en-AU" dirty="0" smtClean="0"/>
          </a:p>
          <a:p>
            <a:endParaRPr lang="en-AU" dirty="0" smtClean="0"/>
          </a:p>
        </p:txBody>
      </p:sp>
      <p:sp>
        <p:nvSpPr>
          <p:cNvPr id="4" name="Title 1"/>
          <p:cNvSpPr txBox="1">
            <a:spLocks/>
          </p:cNvSpPr>
          <p:nvPr/>
        </p:nvSpPr>
        <p:spPr>
          <a:xfrm>
            <a:off x="677334" y="1332470"/>
            <a:ext cx="5155055" cy="5066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dirty="0" smtClean="0"/>
              <a:t>Evaluation – Different Methods Used</a:t>
            </a:r>
          </a:p>
        </p:txBody>
      </p:sp>
      <p:sp>
        <p:nvSpPr>
          <p:cNvPr id="6" name="Title 1"/>
          <p:cNvSpPr txBox="1">
            <a:spLocks/>
          </p:cNvSpPr>
          <p:nvPr/>
        </p:nvSpPr>
        <p:spPr>
          <a:xfrm>
            <a:off x="6376087" y="2187146"/>
            <a:ext cx="2284169" cy="5066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dirty="0" smtClean="0"/>
              <a:t>Top 3 Sessions</a:t>
            </a:r>
          </a:p>
        </p:txBody>
      </p:sp>
      <p:sp>
        <p:nvSpPr>
          <p:cNvPr id="7" name="Content Placeholder 2"/>
          <p:cNvSpPr txBox="1">
            <a:spLocks/>
          </p:cNvSpPr>
          <p:nvPr/>
        </p:nvSpPr>
        <p:spPr>
          <a:xfrm>
            <a:off x="6376087" y="2755556"/>
            <a:ext cx="5476333" cy="16475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a:pPr>
            <a:r>
              <a:rPr lang="en-AU" sz="1600" dirty="0" smtClean="0"/>
              <a:t>Self Development – Believe in yourself</a:t>
            </a:r>
          </a:p>
          <a:p>
            <a:pPr>
              <a:buFont typeface="+mj-lt"/>
              <a:buAutoNum type="arabicPeriod"/>
            </a:pPr>
            <a:r>
              <a:rPr lang="en-AU" sz="1600" dirty="0" smtClean="0"/>
              <a:t>Health and Wellbeing – Health in the Bush (panel session</a:t>
            </a:r>
          </a:p>
          <a:p>
            <a:pPr>
              <a:buFont typeface="+mj-lt"/>
              <a:buAutoNum type="arabicPeriod"/>
            </a:pPr>
            <a:r>
              <a:rPr lang="en-AU" sz="1600" dirty="0" smtClean="0"/>
              <a:t>Livestock Health and National Identification System</a:t>
            </a:r>
          </a:p>
          <a:p>
            <a:endParaRPr lang="en-AU" dirty="0" smtClean="0"/>
          </a:p>
        </p:txBody>
      </p:sp>
      <p:sp>
        <p:nvSpPr>
          <p:cNvPr id="8" name="Title 1"/>
          <p:cNvSpPr txBox="1">
            <a:spLocks/>
          </p:cNvSpPr>
          <p:nvPr/>
        </p:nvSpPr>
        <p:spPr>
          <a:xfrm>
            <a:off x="677334" y="3512408"/>
            <a:ext cx="4776116" cy="6775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dirty="0" smtClean="0"/>
              <a:t>Suggestions for future workshops</a:t>
            </a:r>
          </a:p>
        </p:txBody>
      </p:sp>
      <p:sp>
        <p:nvSpPr>
          <p:cNvPr id="9" name="Content Placeholder 2"/>
          <p:cNvSpPr txBox="1">
            <a:spLocks/>
          </p:cNvSpPr>
          <p:nvPr/>
        </p:nvSpPr>
        <p:spPr>
          <a:xfrm>
            <a:off x="770239" y="4035509"/>
            <a:ext cx="4304269" cy="256299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dirty="0" smtClean="0"/>
              <a:t>Furniture restoration				</a:t>
            </a:r>
          </a:p>
          <a:p>
            <a:r>
              <a:rPr lang="en-AU" dirty="0" smtClean="0"/>
              <a:t>Vehicle servicing</a:t>
            </a:r>
          </a:p>
          <a:p>
            <a:r>
              <a:rPr lang="en-AU" dirty="0" smtClean="0"/>
              <a:t>SA women of the year as guest speaker</a:t>
            </a:r>
          </a:p>
          <a:p>
            <a:r>
              <a:rPr lang="en-AU" dirty="0" smtClean="0"/>
              <a:t>Health &amp; Relationship</a:t>
            </a:r>
          </a:p>
          <a:p>
            <a:pPr lvl="1"/>
            <a:r>
              <a:rPr lang="en-AU" dirty="0" smtClean="0"/>
              <a:t>Maintaining relationships (marriage) in isolation</a:t>
            </a:r>
          </a:p>
          <a:p>
            <a:pPr lvl="1"/>
            <a:r>
              <a:rPr lang="en-AU" dirty="0" smtClean="0"/>
              <a:t>Depression</a:t>
            </a:r>
          </a:p>
          <a:p>
            <a:pPr lvl="1"/>
            <a:r>
              <a:rPr lang="en-AU" dirty="0" smtClean="0"/>
              <a:t>Mental illness management</a:t>
            </a:r>
          </a:p>
          <a:p>
            <a:pPr lvl="1"/>
            <a:r>
              <a:rPr lang="en-AU" dirty="0" smtClean="0"/>
              <a:t>Diet/ lifestyle</a:t>
            </a:r>
          </a:p>
          <a:p>
            <a:pPr lvl="1"/>
            <a:r>
              <a:rPr lang="en-AU" dirty="0" smtClean="0"/>
              <a:t>Nutrition</a:t>
            </a:r>
          </a:p>
          <a:p>
            <a:pPr lvl="1"/>
            <a:r>
              <a:rPr lang="en-AU" dirty="0" smtClean="0"/>
              <a:t>Education of children</a:t>
            </a:r>
          </a:p>
          <a:p>
            <a:endParaRPr lang="en-AU" dirty="0" smtClean="0"/>
          </a:p>
          <a:p>
            <a:endParaRPr lang="en-AU" dirty="0" smtClean="0"/>
          </a:p>
        </p:txBody>
      </p:sp>
    </p:spTree>
    <p:extLst>
      <p:ext uri="{BB962C8B-B14F-4D97-AF65-F5344CB8AC3E}">
        <p14:creationId xmlns:p14="http://schemas.microsoft.com/office/powerpoint/2010/main" val="4289980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Video</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5644709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1824</TotalTime>
  <Words>1008</Words>
  <Application>Microsoft Macintosh PowerPoint</Application>
  <PresentationFormat>Custom</PresentationFormat>
  <Paragraphs>111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Facet</vt:lpstr>
      <vt:lpstr> Marree, South Australia</vt:lpstr>
      <vt:lpstr>Setting the Scene</vt:lpstr>
      <vt:lpstr>The Organising Crew</vt:lpstr>
      <vt:lpstr>Taking a Risk … not everyone was on board</vt:lpstr>
      <vt:lpstr>Getting Hooked –  Engaging Remote Communities</vt:lpstr>
      <vt:lpstr>Retreat Themes</vt:lpstr>
      <vt:lpstr>Masterchef - Arid Lands style</vt:lpstr>
      <vt:lpstr>Feedback – What did we learn?</vt:lpstr>
      <vt:lpstr>Video</vt:lpstr>
      <vt:lpstr>PowerPoint Presentation</vt:lpstr>
      <vt:lpstr>Thank You</vt:lpstr>
    </vt:vector>
  </TitlesOfParts>
  <Company>DEWNR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of an RLF ‘the uniqueness of the SA/NT network’</dc:title>
  <dc:creator>Kate Buck</dc:creator>
  <cp:lastModifiedBy>Anita</cp:lastModifiedBy>
  <cp:revision>72</cp:revision>
  <cp:lastPrinted>2015-09-09T03:38:03Z</cp:lastPrinted>
  <dcterms:created xsi:type="dcterms:W3CDTF">2015-05-21T06:26:53Z</dcterms:created>
  <dcterms:modified xsi:type="dcterms:W3CDTF">2015-11-26T06:58:19Z</dcterms:modified>
</cp:coreProperties>
</file>